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4" r:id="rId3"/>
  </p:sldMasterIdLst>
  <p:notesMasterIdLst>
    <p:notesMasterId r:id="rId77"/>
  </p:notesMasterIdLst>
  <p:handoutMasterIdLst>
    <p:handoutMasterId r:id="rId78"/>
  </p:handoutMasterIdLst>
  <p:sldIdLst>
    <p:sldId id="266" r:id="rId4"/>
    <p:sldId id="852" r:id="rId5"/>
    <p:sldId id="853" r:id="rId6"/>
    <p:sldId id="864" r:id="rId7"/>
    <p:sldId id="865" r:id="rId8"/>
    <p:sldId id="760" r:id="rId9"/>
    <p:sldId id="633" r:id="rId10"/>
    <p:sldId id="679" r:id="rId11"/>
    <p:sldId id="742" r:id="rId12"/>
    <p:sldId id="822" r:id="rId13"/>
    <p:sldId id="680" r:id="rId14"/>
    <p:sldId id="872" r:id="rId15"/>
    <p:sldId id="745" r:id="rId16"/>
    <p:sldId id="681" r:id="rId17"/>
    <p:sldId id="860" r:id="rId18"/>
    <p:sldId id="682" r:id="rId19"/>
    <p:sldId id="873" r:id="rId20"/>
    <p:sldId id="866" r:id="rId21"/>
    <p:sldId id="874" r:id="rId22"/>
    <p:sldId id="854" r:id="rId23"/>
    <p:sldId id="870" r:id="rId24"/>
    <p:sldId id="684" r:id="rId25"/>
    <p:sldId id="723" r:id="rId26"/>
    <p:sldId id="867" r:id="rId27"/>
    <p:sldId id="868" r:id="rId28"/>
    <p:sldId id="869" r:id="rId29"/>
    <p:sldId id="724" r:id="rId30"/>
    <p:sldId id="875" r:id="rId31"/>
    <p:sldId id="861" r:id="rId32"/>
    <p:sldId id="688" r:id="rId33"/>
    <p:sldId id="691" r:id="rId34"/>
    <p:sldId id="729" r:id="rId35"/>
    <p:sldId id="730" r:id="rId36"/>
    <p:sldId id="731" r:id="rId37"/>
    <p:sldId id="694" r:id="rId38"/>
    <p:sldId id="862" r:id="rId39"/>
    <p:sldId id="855" r:id="rId40"/>
    <p:sldId id="770" r:id="rId41"/>
    <p:sldId id="856" r:id="rId42"/>
    <p:sldId id="802" r:id="rId43"/>
    <p:sldId id="826" r:id="rId44"/>
    <p:sldId id="827" r:id="rId45"/>
    <p:sldId id="828" r:id="rId46"/>
    <p:sldId id="829" r:id="rId47"/>
    <p:sldId id="830" r:id="rId48"/>
    <p:sldId id="831" r:id="rId49"/>
    <p:sldId id="832" r:id="rId50"/>
    <p:sldId id="833" r:id="rId51"/>
    <p:sldId id="834" r:id="rId52"/>
    <p:sldId id="835" r:id="rId53"/>
    <p:sldId id="836" r:id="rId54"/>
    <p:sldId id="858" r:id="rId55"/>
    <p:sldId id="859" r:id="rId56"/>
    <p:sldId id="857" r:id="rId57"/>
    <p:sldId id="863" r:id="rId58"/>
    <p:sldId id="706" r:id="rId59"/>
    <p:sldId id="756" r:id="rId60"/>
    <p:sldId id="837" r:id="rId61"/>
    <p:sldId id="871" r:id="rId62"/>
    <p:sldId id="707" r:id="rId63"/>
    <p:sldId id="708" r:id="rId64"/>
    <p:sldId id="758" r:id="rId65"/>
    <p:sldId id="713" r:id="rId66"/>
    <p:sldId id="714" r:id="rId67"/>
    <p:sldId id="715" r:id="rId68"/>
    <p:sldId id="716" r:id="rId69"/>
    <p:sldId id="842" r:id="rId70"/>
    <p:sldId id="877" r:id="rId71"/>
    <p:sldId id="878" r:id="rId72"/>
    <p:sldId id="879" r:id="rId73"/>
    <p:sldId id="880" r:id="rId74"/>
    <p:sldId id="876" r:id="rId75"/>
    <p:sldId id="267" r:id="rId76"/>
  </p:sldIdLst>
  <p:sldSz cx="9144000" cy="6858000" type="screen4x3"/>
  <p:notesSz cx="6858000" cy="9190038"/>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b="1" kern="1200">
        <a:solidFill>
          <a:schemeClr val="folHlink"/>
        </a:solidFill>
        <a:latin typeface="Comic Sans MS" pitchFamily="66" charset="0"/>
        <a:ea typeface="+mn-ea"/>
        <a:cs typeface="+mn-cs"/>
      </a:defRPr>
    </a:lvl1pPr>
    <a:lvl2pPr marL="457200" algn="ctr" rtl="0" eaLnBrk="0" fontAlgn="base" hangingPunct="0">
      <a:spcBef>
        <a:spcPct val="0"/>
      </a:spcBef>
      <a:spcAft>
        <a:spcPct val="0"/>
      </a:spcAft>
      <a:defRPr b="1" kern="1200">
        <a:solidFill>
          <a:schemeClr val="folHlink"/>
        </a:solidFill>
        <a:latin typeface="Comic Sans MS" pitchFamily="66" charset="0"/>
        <a:ea typeface="+mn-ea"/>
        <a:cs typeface="+mn-cs"/>
      </a:defRPr>
    </a:lvl2pPr>
    <a:lvl3pPr marL="914400" algn="ctr" rtl="0" eaLnBrk="0" fontAlgn="base" hangingPunct="0">
      <a:spcBef>
        <a:spcPct val="0"/>
      </a:spcBef>
      <a:spcAft>
        <a:spcPct val="0"/>
      </a:spcAft>
      <a:defRPr b="1" kern="1200">
        <a:solidFill>
          <a:schemeClr val="folHlink"/>
        </a:solidFill>
        <a:latin typeface="Comic Sans MS" pitchFamily="66" charset="0"/>
        <a:ea typeface="+mn-ea"/>
        <a:cs typeface="+mn-cs"/>
      </a:defRPr>
    </a:lvl3pPr>
    <a:lvl4pPr marL="1371600" algn="ctr" rtl="0" eaLnBrk="0" fontAlgn="base" hangingPunct="0">
      <a:spcBef>
        <a:spcPct val="0"/>
      </a:spcBef>
      <a:spcAft>
        <a:spcPct val="0"/>
      </a:spcAft>
      <a:defRPr b="1" kern="1200">
        <a:solidFill>
          <a:schemeClr val="folHlink"/>
        </a:solidFill>
        <a:latin typeface="Comic Sans MS" pitchFamily="66" charset="0"/>
        <a:ea typeface="+mn-ea"/>
        <a:cs typeface="+mn-cs"/>
      </a:defRPr>
    </a:lvl4pPr>
    <a:lvl5pPr marL="1828800" algn="ctr" rtl="0" eaLnBrk="0" fontAlgn="base" hangingPunct="0">
      <a:spcBef>
        <a:spcPct val="0"/>
      </a:spcBef>
      <a:spcAft>
        <a:spcPct val="0"/>
      </a:spcAft>
      <a:defRPr b="1" kern="1200">
        <a:solidFill>
          <a:schemeClr val="folHlink"/>
        </a:solidFill>
        <a:latin typeface="Comic Sans MS" pitchFamily="66" charset="0"/>
        <a:ea typeface="+mn-ea"/>
        <a:cs typeface="+mn-cs"/>
      </a:defRPr>
    </a:lvl5pPr>
    <a:lvl6pPr marL="2286000" algn="l" defTabSz="914400" rtl="0" eaLnBrk="1" latinLnBrk="0" hangingPunct="1">
      <a:defRPr b="1" kern="1200">
        <a:solidFill>
          <a:schemeClr val="folHlink"/>
        </a:solidFill>
        <a:latin typeface="Comic Sans MS" pitchFamily="66" charset="0"/>
        <a:ea typeface="+mn-ea"/>
        <a:cs typeface="+mn-cs"/>
      </a:defRPr>
    </a:lvl6pPr>
    <a:lvl7pPr marL="2743200" algn="l" defTabSz="914400" rtl="0" eaLnBrk="1" latinLnBrk="0" hangingPunct="1">
      <a:defRPr b="1" kern="1200">
        <a:solidFill>
          <a:schemeClr val="folHlink"/>
        </a:solidFill>
        <a:latin typeface="Comic Sans MS" pitchFamily="66" charset="0"/>
        <a:ea typeface="+mn-ea"/>
        <a:cs typeface="+mn-cs"/>
      </a:defRPr>
    </a:lvl7pPr>
    <a:lvl8pPr marL="3200400" algn="l" defTabSz="914400" rtl="0" eaLnBrk="1" latinLnBrk="0" hangingPunct="1">
      <a:defRPr b="1" kern="1200">
        <a:solidFill>
          <a:schemeClr val="folHlink"/>
        </a:solidFill>
        <a:latin typeface="Comic Sans MS" pitchFamily="66" charset="0"/>
        <a:ea typeface="+mn-ea"/>
        <a:cs typeface="+mn-cs"/>
      </a:defRPr>
    </a:lvl8pPr>
    <a:lvl9pPr marL="3657600" algn="l" defTabSz="914400" rtl="0" eaLnBrk="1" latinLnBrk="0" hangingPunct="1">
      <a:defRPr b="1" kern="1200">
        <a:solidFill>
          <a:schemeClr val="folHlink"/>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04C6A"/>
    <a:srgbClr val="CC0000"/>
    <a:srgbClr val="F8F2A0"/>
    <a:srgbClr val="006666"/>
    <a:srgbClr val="15668F"/>
    <a:srgbClr val="800000"/>
    <a:srgbClr val="008080"/>
    <a:srgbClr val="91D0EF"/>
    <a:srgbClr val="EAF6FC"/>
    <a:srgbClr val="D5F1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9E072-43D8-6940-9A74-7B52109C637C}" v="115" dt="2024-10-16T05:54:16.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81" autoAdjust="0"/>
    <p:restoredTop sz="81703" autoAdjust="0"/>
  </p:normalViewPr>
  <p:slideViewPr>
    <p:cSldViewPr>
      <p:cViewPr varScale="1">
        <p:scale>
          <a:sx n="230" d="100"/>
          <a:sy n="230" d="100"/>
        </p:scale>
        <p:origin x="4664"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Lst>
  </p:outlineViewPr>
  <p:notesTextViewPr>
    <p:cViewPr>
      <p:scale>
        <a:sx n="100" d="100"/>
        <a:sy n="100" d="100"/>
      </p:scale>
      <p:origin x="0" y="0"/>
    </p:cViewPr>
  </p:notesTextViewPr>
  <p:sorterViewPr>
    <p:cViewPr>
      <p:scale>
        <a:sx n="90" d="100"/>
        <a:sy n="90" d="100"/>
      </p:scale>
      <p:origin x="0" y="0"/>
    </p:cViewPr>
  </p:sorterViewPr>
  <p:notesViewPr>
    <p:cSldViewPr>
      <p:cViewPr>
        <p:scale>
          <a:sx n="75" d="100"/>
          <a:sy n="75" d="100"/>
        </p:scale>
        <p:origin x="-2082" y="-180"/>
      </p:cViewPr>
      <p:guideLst>
        <p:guide orient="horz" pos="289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_rels/viewProps.xml.rels><?xml version="1.0" encoding="UTF-8" standalone="yes"?>
<Relationships xmlns="http://schemas.openxmlformats.org/package/2006/relationships"><Relationship Id="rId13" Type="http://schemas.openxmlformats.org/officeDocument/2006/relationships/slide" Target="slides/slide20.xml"/><Relationship Id="rId18" Type="http://schemas.openxmlformats.org/officeDocument/2006/relationships/slide" Target="slides/slide26.xml"/><Relationship Id="rId26" Type="http://schemas.openxmlformats.org/officeDocument/2006/relationships/slide" Target="slides/slide37.xml"/><Relationship Id="rId39" Type="http://schemas.openxmlformats.org/officeDocument/2006/relationships/slide" Target="slides/slide50.xml"/><Relationship Id="rId21" Type="http://schemas.openxmlformats.org/officeDocument/2006/relationships/slide" Target="slides/slide31.xml"/><Relationship Id="rId34" Type="http://schemas.openxmlformats.org/officeDocument/2006/relationships/slide" Target="slides/slide45.xml"/><Relationship Id="rId42" Type="http://schemas.openxmlformats.org/officeDocument/2006/relationships/slide" Target="slides/slide53.xml"/><Relationship Id="rId47" Type="http://schemas.openxmlformats.org/officeDocument/2006/relationships/slide" Target="slides/slide59.xml"/><Relationship Id="rId50" Type="http://schemas.openxmlformats.org/officeDocument/2006/relationships/slide" Target="slides/slide62.xml"/><Relationship Id="rId55" Type="http://schemas.openxmlformats.org/officeDocument/2006/relationships/slide" Target="slides/slide67.xml"/><Relationship Id="rId7" Type="http://schemas.openxmlformats.org/officeDocument/2006/relationships/slide" Target="slides/slide12.xml"/><Relationship Id="rId2" Type="http://schemas.openxmlformats.org/officeDocument/2006/relationships/slide" Target="slides/slide7.xml"/><Relationship Id="rId16" Type="http://schemas.openxmlformats.org/officeDocument/2006/relationships/slide" Target="slides/slide24.xml"/><Relationship Id="rId29" Type="http://schemas.openxmlformats.org/officeDocument/2006/relationships/slide" Target="slides/slide40.xml"/><Relationship Id="rId11" Type="http://schemas.openxmlformats.org/officeDocument/2006/relationships/slide" Target="slides/slide17.xml"/><Relationship Id="rId24" Type="http://schemas.openxmlformats.org/officeDocument/2006/relationships/slide" Target="slides/slide34.xml"/><Relationship Id="rId32" Type="http://schemas.openxmlformats.org/officeDocument/2006/relationships/slide" Target="slides/slide43.xml"/><Relationship Id="rId37" Type="http://schemas.openxmlformats.org/officeDocument/2006/relationships/slide" Target="slides/slide48.xml"/><Relationship Id="rId40" Type="http://schemas.openxmlformats.org/officeDocument/2006/relationships/slide" Target="slides/slide51.xml"/><Relationship Id="rId45" Type="http://schemas.openxmlformats.org/officeDocument/2006/relationships/slide" Target="slides/slide57.xml"/><Relationship Id="rId53" Type="http://schemas.openxmlformats.org/officeDocument/2006/relationships/slide" Target="slides/slide65.xml"/><Relationship Id="rId5" Type="http://schemas.openxmlformats.org/officeDocument/2006/relationships/slide" Target="slides/slide10.xml"/><Relationship Id="rId10" Type="http://schemas.openxmlformats.org/officeDocument/2006/relationships/slide" Target="slides/slide16.xml"/><Relationship Id="rId19" Type="http://schemas.openxmlformats.org/officeDocument/2006/relationships/slide" Target="slides/slide27.xml"/><Relationship Id="rId31" Type="http://schemas.openxmlformats.org/officeDocument/2006/relationships/slide" Target="slides/slide42.xml"/><Relationship Id="rId44" Type="http://schemas.openxmlformats.org/officeDocument/2006/relationships/slide" Target="slides/slide56.xml"/><Relationship Id="rId52" Type="http://schemas.openxmlformats.org/officeDocument/2006/relationships/slide" Target="slides/slide64.xml"/><Relationship Id="rId4" Type="http://schemas.openxmlformats.org/officeDocument/2006/relationships/slide" Target="slides/slide9.xml"/><Relationship Id="rId9" Type="http://schemas.openxmlformats.org/officeDocument/2006/relationships/slide" Target="slides/slide14.xml"/><Relationship Id="rId14" Type="http://schemas.openxmlformats.org/officeDocument/2006/relationships/slide" Target="slides/slide22.xml"/><Relationship Id="rId22" Type="http://schemas.openxmlformats.org/officeDocument/2006/relationships/slide" Target="slides/slide32.xml"/><Relationship Id="rId27" Type="http://schemas.openxmlformats.org/officeDocument/2006/relationships/slide" Target="slides/slide38.xml"/><Relationship Id="rId30" Type="http://schemas.openxmlformats.org/officeDocument/2006/relationships/slide" Target="slides/slide41.xml"/><Relationship Id="rId35" Type="http://schemas.openxmlformats.org/officeDocument/2006/relationships/slide" Target="slides/slide46.xml"/><Relationship Id="rId43" Type="http://schemas.openxmlformats.org/officeDocument/2006/relationships/slide" Target="slides/slide54.xml"/><Relationship Id="rId48" Type="http://schemas.openxmlformats.org/officeDocument/2006/relationships/slide" Target="slides/slide60.xml"/><Relationship Id="rId8" Type="http://schemas.openxmlformats.org/officeDocument/2006/relationships/slide" Target="slides/slide13.xml"/><Relationship Id="rId51" Type="http://schemas.openxmlformats.org/officeDocument/2006/relationships/slide" Target="slides/slide63.xml"/><Relationship Id="rId3" Type="http://schemas.openxmlformats.org/officeDocument/2006/relationships/slide" Target="slides/slide8.xml"/><Relationship Id="rId12" Type="http://schemas.openxmlformats.org/officeDocument/2006/relationships/slide" Target="slides/slide18.xml"/><Relationship Id="rId17" Type="http://schemas.openxmlformats.org/officeDocument/2006/relationships/slide" Target="slides/slide25.xml"/><Relationship Id="rId25" Type="http://schemas.openxmlformats.org/officeDocument/2006/relationships/slide" Target="slides/slide35.xml"/><Relationship Id="rId33" Type="http://schemas.openxmlformats.org/officeDocument/2006/relationships/slide" Target="slides/slide44.xml"/><Relationship Id="rId38" Type="http://schemas.openxmlformats.org/officeDocument/2006/relationships/slide" Target="slides/slide49.xml"/><Relationship Id="rId46" Type="http://schemas.openxmlformats.org/officeDocument/2006/relationships/slide" Target="slides/slide58.xml"/><Relationship Id="rId20" Type="http://schemas.openxmlformats.org/officeDocument/2006/relationships/slide" Target="slides/slide30.xml"/><Relationship Id="rId41" Type="http://schemas.openxmlformats.org/officeDocument/2006/relationships/slide" Target="slides/slide52.xml"/><Relationship Id="rId54" Type="http://schemas.openxmlformats.org/officeDocument/2006/relationships/slide" Target="slides/slide66.xml"/><Relationship Id="rId1" Type="http://schemas.openxmlformats.org/officeDocument/2006/relationships/slide" Target="slides/slide2.xml"/><Relationship Id="rId6" Type="http://schemas.openxmlformats.org/officeDocument/2006/relationships/slide" Target="slides/slide11.xml"/><Relationship Id="rId15" Type="http://schemas.openxmlformats.org/officeDocument/2006/relationships/slide" Target="slides/slide23.xml"/><Relationship Id="rId23" Type="http://schemas.openxmlformats.org/officeDocument/2006/relationships/slide" Target="slides/slide33.xml"/><Relationship Id="rId28" Type="http://schemas.openxmlformats.org/officeDocument/2006/relationships/slide" Target="slides/slide39.xml"/><Relationship Id="rId36" Type="http://schemas.openxmlformats.org/officeDocument/2006/relationships/slide" Target="slides/slide47.xml"/><Relationship Id="rId49"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1707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1000" y="4365625"/>
            <a:ext cx="6172200"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6563" name="Rectangle 3"/>
          <p:cNvSpPr>
            <a:spLocks noGrp="1" noRot="1" noChangeAspect="1" noChangeArrowheads="1" noTextEdit="1"/>
          </p:cNvSpPr>
          <p:nvPr>
            <p:ph type="sldImg" idx="2"/>
          </p:nvPr>
        </p:nvSpPr>
        <p:spPr bwMode="auto">
          <a:xfrm>
            <a:off x="1139825" y="695325"/>
            <a:ext cx="4578350" cy="3433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071005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46251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120551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Rot="1" noChangeAspect="1" noChangeArrowheads="1" noTextEdit="1"/>
          </p:cNvSpPr>
          <p:nvPr>
            <p:ph type="sldImg"/>
          </p:nvPr>
        </p:nvSpPr>
        <p:spPr>
          <a:ln/>
        </p:spPr>
      </p:sp>
      <p:sp>
        <p:nvSpPr>
          <p:cNvPr id="77827" name="Rectangle 1027"/>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049583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marL="347345" marR="0" indent="-347345" algn="just">
              <a:lnSpc>
                <a:spcPts val="1400"/>
              </a:lnSpc>
              <a:spcBef>
                <a:spcPts val="0"/>
              </a:spcBef>
              <a:spcAft>
                <a:spcPts val="0"/>
              </a:spcAft>
              <a:tabLst>
                <a:tab pos="228600" algn="r"/>
                <a:tab pos="342900" algn="l"/>
              </a:tabLst>
            </a:pPr>
            <a:r>
              <a:rPr lang="en-US" sz="1400" b="1" dirty="0">
                <a:effectLst/>
                <a:latin typeface="Liberation Sans" panose="020B0604020202020204"/>
                <a:ea typeface="Times New Roman" panose="02020603050405020304" pitchFamily="18" charset="0"/>
                <a:cs typeface="Times New Roman" panose="02020603050405020304" pitchFamily="18" charset="0"/>
              </a:rPr>
              <a:t>Marketing-related intangible assets</a:t>
            </a:r>
            <a:r>
              <a:rPr lang="en-US" sz="1400" dirty="0">
                <a:effectLst/>
                <a:latin typeface="Liberation Sans" panose="020B0604020202020204"/>
                <a:ea typeface="Times New Roman" panose="02020603050405020304" pitchFamily="18" charset="0"/>
                <a:cs typeface="Times New Roman" panose="02020603050405020304" pitchFamily="18" charset="0"/>
              </a:rPr>
              <a:t> are those assets primarily used in the </a:t>
            </a:r>
            <a:r>
              <a:rPr lang="en-US" sz="1400" spc="-10" dirty="0">
                <a:effectLst/>
                <a:latin typeface="Liberation Sans" panose="020B0604020202020204"/>
                <a:ea typeface="Times New Roman" panose="02020603050405020304" pitchFamily="18" charset="0"/>
                <a:cs typeface="Times New Roman" panose="02020603050405020304" pitchFamily="18" charset="0"/>
              </a:rPr>
              <a:t>marketing or promotion of products or services. Examples are trademarks or trade names</a:t>
            </a:r>
            <a:r>
              <a:rPr lang="en-US" sz="1400" dirty="0">
                <a:effectLst/>
                <a:latin typeface="Liberation Sans" panose="020B0604020202020204"/>
                <a:ea typeface="Times New Roman" panose="02020603050405020304" pitchFamily="18" charset="0"/>
                <a:cs typeface="Times New Roman" panose="02020603050405020304" pitchFamily="18" charset="0"/>
              </a:rPr>
              <a:t>, newspaper mastheads, Internet domain names, and non-competition agreements.</a:t>
            </a:r>
          </a:p>
          <a:p>
            <a:pPr marL="347345" marR="0" indent="-347345" algn="just">
              <a:lnSpc>
                <a:spcPts val="1400"/>
              </a:lnSpc>
              <a:spcBef>
                <a:spcPts val="0"/>
              </a:spcBef>
              <a:spcAft>
                <a:spcPts val="0"/>
              </a:spcAft>
              <a:tabLst>
                <a:tab pos="228600" algn="r"/>
                <a:tab pos="342900" algn="l"/>
              </a:tabLst>
            </a:pPr>
            <a:endParaRPr lang="en-US" sz="1400" dirty="0">
              <a:effectLst/>
              <a:latin typeface="Liberation Sans" panose="020B0604020202020204"/>
              <a:ea typeface="Times New Roman" panose="02020603050405020304" pitchFamily="18" charset="0"/>
              <a:cs typeface="Times New Roman" panose="02020603050405020304" pitchFamily="18" charset="0"/>
            </a:endParaRPr>
          </a:p>
          <a:p>
            <a:pPr marL="347345" marR="0" indent="-347345" algn="just">
              <a:lnSpc>
                <a:spcPts val="1400"/>
              </a:lnSpc>
              <a:spcBef>
                <a:spcPts val="0"/>
              </a:spcBef>
              <a:spcAft>
                <a:spcPts val="0"/>
              </a:spcAft>
              <a:tabLst>
                <a:tab pos="228600" algn="r"/>
                <a:tab pos="342900" algn="l"/>
              </a:tabLst>
            </a:pPr>
            <a:r>
              <a:rPr lang="en-US" sz="1400" dirty="0">
                <a:effectLst/>
                <a:latin typeface="Helvetica" panose="020B0604020202020204" pitchFamily="34" charset="0"/>
                <a:ea typeface="Times New Roman" panose="02020603050405020304" pitchFamily="18" charset="0"/>
                <a:cs typeface="Times New Roman" panose="02020603050405020304" pitchFamily="18" charset="0"/>
              </a:rPr>
              <a:t>For example, in the United States, registration with the U.S. Patent and Trademark Office provides legal protection for an indefinite number of renewals for periods of 10 years each. Therefore, a company that uses an established trademark or trade name may properly consider it to have an indefinite life and does not amortize its cost.</a:t>
            </a:r>
          </a:p>
          <a:p>
            <a:pPr marL="347345" marR="0" indent="-347345" algn="just">
              <a:lnSpc>
                <a:spcPts val="1400"/>
              </a:lnSpc>
              <a:spcBef>
                <a:spcPts val="0"/>
              </a:spcBef>
              <a:spcAft>
                <a:spcPts val="0"/>
              </a:spcAft>
              <a:tabLst>
                <a:tab pos="228600" algn="r"/>
                <a:tab pos="342900" algn="l"/>
              </a:tabLst>
            </a:pPr>
            <a:endParaRPr lang="en-US" sz="1400" dirty="0">
              <a:effectLst/>
              <a:latin typeface="Helvetica" panose="020B0604020202020204" pitchFamily="34" charset="0"/>
              <a:ea typeface="Times New Roman" panose="02020603050405020304" pitchFamily="18" charset="0"/>
              <a:cs typeface="Times New Roman" panose="02020603050405020304" pitchFamily="18" charset="0"/>
            </a:endParaRPr>
          </a:p>
          <a:p>
            <a:pPr marL="347345" marR="0" indent="-347345" algn="just">
              <a:lnSpc>
                <a:spcPts val="1400"/>
              </a:lnSpc>
              <a:spcBef>
                <a:spcPts val="0"/>
              </a:spcBef>
              <a:spcAft>
                <a:spcPts val="0"/>
              </a:spcAft>
              <a:tabLst>
                <a:tab pos="228600" algn="r"/>
                <a:tab pos="342900" algn="l"/>
              </a:tabLst>
            </a:pPr>
            <a:r>
              <a:rPr lang="en-US" sz="1400" dirty="0">
                <a:effectLst/>
                <a:latin typeface="Helvetica" panose="020B0604020202020204" pitchFamily="34" charset="0"/>
                <a:ea typeface="Times New Roman" panose="02020603050405020304" pitchFamily="18" charset="0"/>
                <a:cs typeface="Times New Roman" panose="02020603050405020304" pitchFamily="18" charset="0"/>
              </a:rPr>
              <a:t>If a company buys a trademark or trade name, it capitalizes the cost at the purchase price. If a company develops a trademark or trade name, it capitalizes costs related to securing it, such as </a:t>
            </a:r>
            <a:r>
              <a:rPr lang="en-US" sz="1400" b="1" dirty="0">
                <a:effectLst/>
                <a:latin typeface="Helvetica" panose="020B0604020202020204" pitchFamily="34" charset="0"/>
                <a:ea typeface="Times New Roman" panose="02020603050405020304" pitchFamily="18" charset="0"/>
                <a:cs typeface="Times New Roman" panose="02020603050405020304" pitchFamily="18" charset="0"/>
              </a:rPr>
              <a:t>attorney fees, registration fees, design costs, and consulting fees. </a:t>
            </a:r>
          </a:p>
          <a:p>
            <a:endParaRPr lang="en-US" altLang="en-US" dirty="0"/>
          </a:p>
        </p:txBody>
      </p:sp>
    </p:spTree>
    <p:extLst>
      <p:ext uri="{BB962C8B-B14F-4D97-AF65-F5344CB8AC3E}">
        <p14:creationId xmlns:p14="http://schemas.microsoft.com/office/powerpoint/2010/main" val="227901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p:spPr>
        <p:txBody>
          <a:bodyPr/>
          <a:lstStyle/>
          <a:p>
            <a:pPr marL="347345" marR="0" indent="-347345" algn="just">
              <a:lnSpc>
                <a:spcPts val="1400"/>
              </a:lnSpc>
              <a:spcBef>
                <a:spcPts val="0"/>
              </a:spcBef>
              <a:spcAft>
                <a:spcPts val="0"/>
              </a:spcAft>
              <a:tabLst>
                <a:tab pos="228600" algn="r"/>
                <a:tab pos="342900" algn="l"/>
              </a:tabLst>
            </a:pPr>
            <a:r>
              <a:rPr lang="en-US" sz="1400" b="1" dirty="0">
                <a:effectLst/>
                <a:latin typeface="Liberation Sans" panose="020B0604020202020204"/>
                <a:ea typeface="Times New Roman" panose="02020603050405020304" pitchFamily="18" charset="0"/>
                <a:cs typeface="Times New Roman" panose="02020603050405020304" pitchFamily="18" charset="0"/>
              </a:rPr>
              <a:t>Marketing-related intangible assets</a:t>
            </a:r>
            <a:r>
              <a:rPr lang="en-US" sz="1400" dirty="0">
                <a:effectLst/>
                <a:latin typeface="Liberation Sans" panose="020B0604020202020204"/>
                <a:ea typeface="Times New Roman" panose="02020603050405020304" pitchFamily="18" charset="0"/>
                <a:cs typeface="Times New Roman" panose="02020603050405020304" pitchFamily="18" charset="0"/>
              </a:rPr>
              <a:t> are those assets primarily used in the </a:t>
            </a:r>
            <a:r>
              <a:rPr lang="en-US" sz="1400" spc="-10" dirty="0">
                <a:effectLst/>
                <a:latin typeface="Liberation Sans" panose="020B0604020202020204"/>
                <a:ea typeface="Times New Roman" panose="02020603050405020304" pitchFamily="18" charset="0"/>
                <a:cs typeface="Times New Roman" panose="02020603050405020304" pitchFamily="18" charset="0"/>
              </a:rPr>
              <a:t>marketing or promotion of products or services. Examples are trademarks or trade names</a:t>
            </a:r>
            <a:r>
              <a:rPr lang="en-US" sz="1400" dirty="0">
                <a:effectLst/>
                <a:latin typeface="Liberation Sans" panose="020B0604020202020204"/>
                <a:ea typeface="Times New Roman" panose="02020603050405020304" pitchFamily="18" charset="0"/>
                <a:cs typeface="Times New Roman" panose="02020603050405020304" pitchFamily="18" charset="0"/>
              </a:rPr>
              <a:t>, newspaper mastheads, Internet domain names, and non-competition agreements.</a:t>
            </a:r>
          </a:p>
          <a:p>
            <a:pPr marL="347345" marR="0" indent="-347345" algn="just">
              <a:lnSpc>
                <a:spcPts val="1400"/>
              </a:lnSpc>
              <a:spcBef>
                <a:spcPts val="0"/>
              </a:spcBef>
              <a:spcAft>
                <a:spcPts val="0"/>
              </a:spcAft>
              <a:tabLst>
                <a:tab pos="228600" algn="r"/>
                <a:tab pos="342900" algn="l"/>
              </a:tabLst>
            </a:pPr>
            <a:endParaRPr lang="en-US" sz="1400" dirty="0">
              <a:effectLst/>
              <a:latin typeface="Liberation Sans" panose="020B0604020202020204"/>
              <a:ea typeface="Times New Roman" panose="02020603050405020304" pitchFamily="18" charset="0"/>
              <a:cs typeface="Times New Roman" panose="02020603050405020304" pitchFamily="18" charset="0"/>
            </a:endParaRPr>
          </a:p>
          <a:p>
            <a:pPr marL="347345" marR="0" indent="-347345" algn="just">
              <a:lnSpc>
                <a:spcPts val="1400"/>
              </a:lnSpc>
              <a:spcBef>
                <a:spcPts val="0"/>
              </a:spcBef>
              <a:spcAft>
                <a:spcPts val="0"/>
              </a:spcAft>
              <a:tabLst>
                <a:tab pos="228600" algn="r"/>
                <a:tab pos="342900" algn="l"/>
              </a:tabLst>
            </a:pPr>
            <a:r>
              <a:rPr lang="en-US" sz="1400" dirty="0">
                <a:effectLst/>
                <a:latin typeface="Helvetica" panose="020B0604020202020204" pitchFamily="34" charset="0"/>
                <a:ea typeface="Times New Roman" panose="02020603050405020304" pitchFamily="18" charset="0"/>
                <a:cs typeface="Times New Roman" panose="02020603050405020304" pitchFamily="18" charset="0"/>
              </a:rPr>
              <a:t>For example, in the United States, registration with the U.S. Patent and Trademark Office provides legal protection for an indefinite number of renewals for periods of 10 years each. Therefore, a company that uses an established trademark or trade name may properly consider it to have an indefinite life and does not amortize its cost.</a:t>
            </a:r>
          </a:p>
          <a:p>
            <a:pPr marL="347345" marR="0" indent="-347345" algn="just">
              <a:lnSpc>
                <a:spcPts val="1400"/>
              </a:lnSpc>
              <a:spcBef>
                <a:spcPts val="0"/>
              </a:spcBef>
              <a:spcAft>
                <a:spcPts val="0"/>
              </a:spcAft>
              <a:tabLst>
                <a:tab pos="228600" algn="r"/>
                <a:tab pos="342900" algn="l"/>
              </a:tabLst>
            </a:pPr>
            <a:endParaRPr lang="en-US" sz="1400" dirty="0">
              <a:effectLst/>
              <a:latin typeface="Helvetica" panose="020B0604020202020204" pitchFamily="34" charset="0"/>
              <a:ea typeface="Times New Roman" panose="02020603050405020304" pitchFamily="18" charset="0"/>
              <a:cs typeface="Times New Roman" panose="02020603050405020304" pitchFamily="18" charset="0"/>
            </a:endParaRPr>
          </a:p>
          <a:p>
            <a:pPr marL="347345" marR="0" indent="-347345" algn="just">
              <a:lnSpc>
                <a:spcPts val="1400"/>
              </a:lnSpc>
              <a:spcBef>
                <a:spcPts val="0"/>
              </a:spcBef>
              <a:spcAft>
                <a:spcPts val="0"/>
              </a:spcAft>
              <a:tabLst>
                <a:tab pos="228600" algn="r"/>
                <a:tab pos="342900" algn="l"/>
              </a:tabLst>
            </a:pPr>
            <a:r>
              <a:rPr lang="en-US" sz="1400" dirty="0">
                <a:effectLst/>
                <a:latin typeface="Helvetica" panose="020B0604020202020204" pitchFamily="34" charset="0"/>
                <a:ea typeface="Times New Roman" panose="02020603050405020304" pitchFamily="18" charset="0"/>
                <a:cs typeface="Times New Roman" panose="02020603050405020304" pitchFamily="18" charset="0"/>
              </a:rPr>
              <a:t>If a company buys a trademark or trade name, it capitalizes the cost at the purchase price. If a company develops a trademark or trade name, it capitalizes costs related to securing it, such as </a:t>
            </a:r>
            <a:r>
              <a:rPr lang="en-US" sz="1400" b="1" dirty="0">
                <a:effectLst/>
                <a:latin typeface="Helvetica" panose="020B0604020202020204" pitchFamily="34" charset="0"/>
                <a:ea typeface="Times New Roman" panose="02020603050405020304" pitchFamily="18" charset="0"/>
                <a:cs typeface="Times New Roman" panose="02020603050405020304" pitchFamily="18" charset="0"/>
              </a:rPr>
              <a:t>attorney fees, registration fees, design costs, and consulting fees. </a:t>
            </a:r>
          </a:p>
          <a:p>
            <a:endParaRPr lang="en-US" altLang="en-US" dirty="0"/>
          </a:p>
        </p:txBody>
      </p:sp>
    </p:spTree>
    <p:extLst>
      <p:ext uri="{BB962C8B-B14F-4D97-AF65-F5344CB8AC3E}">
        <p14:creationId xmlns:p14="http://schemas.microsoft.com/office/powerpoint/2010/main" val="2541017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672755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IASB indicates that subsequent expenditures likely only maintain the expected future economic benefits of the existing intangible asset, rather than enhancing its value or creating a new intangible asset.</a:t>
            </a:r>
          </a:p>
        </p:txBody>
      </p:sp>
    </p:spTree>
    <p:extLst>
      <p:ext uri="{BB962C8B-B14F-4D97-AF65-F5344CB8AC3E}">
        <p14:creationId xmlns:p14="http://schemas.microsoft.com/office/powerpoint/2010/main" val="2064555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p:spPr>
        <p:txBody>
          <a:bodyPr/>
          <a:lstStyle/>
          <a:p>
            <a:r>
              <a:rPr lang="en-US" altLang="en-US" dirty="0"/>
              <a:t>Customer-related intangible assets result from interactions with outside parties. Examples include customer lists, order or production backlogs, and both contractual and non-contractual customer relationships.</a:t>
            </a:r>
          </a:p>
        </p:txBody>
      </p:sp>
    </p:spTree>
    <p:extLst>
      <p:ext uri="{BB962C8B-B14F-4D97-AF65-F5344CB8AC3E}">
        <p14:creationId xmlns:p14="http://schemas.microsoft.com/office/powerpoint/2010/main" val="54382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p:spPr>
        <p:txBody>
          <a:bodyPr/>
          <a:lstStyle/>
          <a:p>
            <a:r>
              <a:rPr lang="en-US" altLang="en-US" dirty="0"/>
              <a:t>The preceding example assumed no residual value for the customer list. But what if Green Market determines that it can sell the list for €60,000 to another company at the end of three years? </a:t>
            </a:r>
          </a:p>
        </p:txBody>
      </p:sp>
    </p:spTree>
    <p:extLst>
      <p:ext uri="{BB962C8B-B14F-4D97-AF65-F5344CB8AC3E}">
        <p14:creationId xmlns:p14="http://schemas.microsoft.com/office/powerpoint/2010/main" val="523551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p:spPr>
        <p:txBody>
          <a:bodyPr/>
          <a:lstStyle/>
          <a:p>
            <a:r>
              <a:rPr lang="en-US" altLang="en-US" dirty="0"/>
              <a:t>Artistic-related intangible assets involve ownership rights to plays, literary works, musical works, pictures, photographs, and video and audiovisual material. Copyrights protect these ownership right </a:t>
            </a:r>
            <a:r>
              <a:rPr lang="en-US" altLang="en-US" dirty="0" err="1"/>
              <a:t>intos</a:t>
            </a:r>
            <a:r>
              <a:rPr lang="en-US" altLang="en-US" dirty="0"/>
              <a:t>.</a:t>
            </a:r>
          </a:p>
          <a:p>
            <a:endParaRPr lang="en-US" altLang="en-US" dirty="0"/>
          </a:p>
          <a:p>
            <a:r>
              <a:rPr lang="en-US" altLang="en-US" dirty="0"/>
              <a:t>A copyright is a government-granted right that all authors, painters, musicians, sculptors, and other artists have in their creations and expressions. A copyright is granted for the life of the creator plus 70 years. It gives the owner or heirs the exclusive right to reproduce and sell an artistic or published work. Copyrights are not renewable.</a:t>
            </a:r>
          </a:p>
          <a:p>
            <a:endParaRPr lang="en-US" altLang="en-US" dirty="0"/>
          </a:p>
          <a:p>
            <a:r>
              <a:rPr lang="en-US" altLang="en-US" dirty="0"/>
              <a:t>Companies capitalize the costs of acquiring a copyright. They amortize any capitalized costs over the useful life of the copyright if less than its legal life (life of the creator plus 70 years).</a:t>
            </a:r>
          </a:p>
          <a:p>
            <a:endParaRPr lang="en-US" altLang="en-US" dirty="0"/>
          </a:p>
          <a:p>
            <a:r>
              <a:rPr lang="en-US" altLang="en-US" dirty="0"/>
              <a:t>Companies must expense all research costs and any development costs not meeting recognition criteria that lead to a copyright as those costs are incurred.</a:t>
            </a:r>
          </a:p>
        </p:txBody>
      </p:sp>
    </p:spTree>
    <p:extLst>
      <p:ext uri="{BB962C8B-B14F-4D97-AF65-F5344CB8AC3E}">
        <p14:creationId xmlns:p14="http://schemas.microsoft.com/office/powerpoint/2010/main" val="96193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p:spPr>
        <p:txBody>
          <a:bodyPr/>
          <a:lstStyle/>
          <a:p>
            <a:r>
              <a:rPr lang="en-US" altLang="en-US" dirty="0"/>
              <a:t>Contract-related intangible assets represent the value of rights that arise from contractual arrangements. Examples are franchise and licensing agreements, construction permits, broadcast rights, and service or supply contracts.</a:t>
            </a:r>
          </a:p>
          <a:p>
            <a:endParaRPr lang="en-US" altLang="en-US" dirty="0"/>
          </a:p>
          <a:p>
            <a:r>
              <a:rPr lang="en-US" altLang="en-US" dirty="0"/>
              <a:t>A franchise is a contractual arrangement under which the franchisor grants the franchisee the right to sell certain products or services, to use certain trademarks or trade names, or to perform certain functions, usually within a designated geographical area. </a:t>
            </a:r>
          </a:p>
          <a:p>
            <a:endParaRPr lang="en-US" altLang="en-US" dirty="0"/>
          </a:p>
          <a:p>
            <a:r>
              <a:rPr lang="en-US" altLang="en-US" dirty="0"/>
              <a:t>Another type of franchise arrangement, granted by a governmental body, permits a business to use public property in performing its services. Examples are the use of city streets for a bus line or taxi service; the use of public land for telephone, electric, or cable television lines; and the use of airwaves for radio or TV broadcasting. </a:t>
            </a:r>
          </a:p>
          <a:p>
            <a:endParaRPr lang="en-US" altLang="en-US" dirty="0"/>
          </a:p>
          <a:p>
            <a:r>
              <a:rPr lang="en-US" altLang="en-US" dirty="0"/>
              <a:t>The company securing the franchise or license carries an intangible asset account (entitled Franchises or Licenses) on its books, only when it can identify costs with the acquisition of the operating right. </a:t>
            </a:r>
          </a:p>
          <a:p>
            <a:endParaRPr lang="en-US" altLang="en-US" dirty="0"/>
          </a:p>
          <a:p>
            <a:r>
              <a:rPr lang="en-US" altLang="en-US" dirty="0"/>
              <a:t>Annual payments made under a franchise agreement should be entered as operating expenses in the period in which they are incurred. These payments do not represent an asset since they do not relate to future rights to use the property.</a:t>
            </a:r>
          </a:p>
        </p:txBody>
      </p:sp>
    </p:spTree>
    <p:extLst>
      <p:ext uri="{BB962C8B-B14F-4D97-AF65-F5344CB8AC3E}">
        <p14:creationId xmlns:p14="http://schemas.microsoft.com/office/powerpoint/2010/main" val="3219630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95325"/>
            <a:ext cx="4578350" cy="3433763"/>
          </a:xfrm>
          <a:ln/>
        </p:spPr>
      </p:sp>
      <p:sp>
        <p:nvSpPr>
          <p:cNvPr id="69635" name="Rectangle 4"/>
          <p:cNvSpPr>
            <a:spLocks noGrp="1" noChangeArrowheads="1"/>
          </p:cNvSpPr>
          <p:nvPr>
            <p:ph type="body" idx="1"/>
          </p:nvPr>
        </p:nvSpPr>
        <p:spPr>
          <a:noFill/>
          <a:extLst>
            <a:ext uri="{91240B29-F687-4F45-9708-019B960494DF}">
              <a14:hiddenLine xmlns:a14="http://schemas.microsoft.com/office/drawing/2010/main" w="9525">
                <a:solidFill>
                  <a:schemeClr val="tx1"/>
                </a:solidFill>
                <a:miter lim="800000"/>
                <a:headEnd/>
                <a:tailEnd/>
              </a14:hiddenLine>
            </a:ext>
          </a:extLst>
        </p:spPr>
        <p:txBody>
          <a:bodyPr lIns="90465" tIns="44439" rIns="90465" bIns="44439"/>
          <a:lstStyle/>
          <a:p>
            <a:endParaRPr lang="en-US" altLang="en-US" dirty="0"/>
          </a:p>
        </p:txBody>
      </p:sp>
    </p:spTree>
    <p:extLst>
      <p:ext uri="{BB962C8B-B14F-4D97-AF65-F5344CB8AC3E}">
        <p14:creationId xmlns:p14="http://schemas.microsoft.com/office/powerpoint/2010/main" val="144638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p:spPr>
        <p:txBody>
          <a:bodyPr/>
          <a:lstStyle/>
          <a:p>
            <a:r>
              <a:rPr lang="en-US" altLang="en-US" dirty="0"/>
              <a:t>Technology-related intangible assets relate to innovations or technological advances. Examples are patented technology and trade secrets granted by a governmental body. </a:t>
            </a:r>
          </a:p>
          <a:p>
            <a:endParaRPr lang="en-US" altLang="en-US" dirty="0"/>
          </a:p>
          <a:p>
            <a:r>
              <a:rPr lang="en-US" altLang="en-US" dirty="0"/>
              <a:t>In many countries, a patent gives the holder exclusive right to use, manufacture, and sell a product or process for a period of 20 years without interference or infringement by others.</a:t>
            </a:r>
          </a:p>
          <a:p>
            <a:endParaRPr lang="en-US" altLang="en-US" dirty="0"/>
          </a:p>
          <a:p>
            <a:r>
              <a:rPr lang="en-US" altLang="en-US" dirty="0"/>
              <a:t>The two principal kinds of patents are product patents, which cover actual physical products, and process patents, which govern the process of making products.</a:t>
            </a:r>
          </a:p>
          <a:p>
            <a:endParaRPr lang="en-US" altLang="en-US" dirty="0"/>
          </a:p>
          <a:p>
            <a:r>
              <a:rPr lang="en-US" altLang="en-US" dirty="0"/>
              <a:t>If a company like Samsung (KOR) purchases a patent from an inventor, the purchase price represents its cost. Samsung can capitalize other costs incurred in connection with securing a patent, such as registration and attorneys’ fees.</a:t>
            </a:r>
          </a:p>
          <a:p>
            <a:endParaRPr lang="en-US" altLang="en-US" dirty="0"/>
          </a:p>
          <a:p>
            <a:r>
              <a:rPr lang="en-US" altLang="en-US" dirty="0"/>
              <a:t>However, it must expense all research costs and any development costs incurred before achieving economic viability related to the development of the product, process, or idea that it subsequently patents.</a:t>
            </a:r>
          </a:p>
          <a:p>
            <a:endParaRPr lang="en-US" altLang="en-US" dirty="0"/>
          </a:p>
          <a:p>
            <a:r>
              <a:rPr lang="en-US" altLang="en-US" dirty="0"/>
              <a:t>Companies should amortize the cost of a patent over its legal life or its useful life (the period in which benefits are received), whichever is shorter. </a:t>
            </a:r>
          </a:p>
        </p:txBody>
      </p:sp>
    </p:spTree>
    <p:extLst>
      <p:ext uri="{BB962C8B-B14F-4D97-AF65-F5344CB8AC3E}">
        <p14:creationId xmlns:p14="http://schemas.microsoft.com/office/powerpoint/2010/main" val="2253089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p:spPr>
        <p:txBody>
          <a:bodyPr/>
          <a:lstStyle/>
          <a:p>
            <a:r>
              <a:rPr lang="en-US" altLang="en-US" dirty="0"/>
              <a:t>Amortization expense should reflect the pattern, if reliably determined, in which a company uses up the patent. </a:t>
            </a:r>
          </a:p>
          <a:p>
            <a:endParaRPr lang="en-US" altLang="en-US" dirty="0"/>
          </a:p>
          <a:p>
            <a:r>
              <a:rPr lang="en-US" altLang="en-US" dirty="0"/>
              <a:t>However, companies often make small modifications or additions that lead to a new patent. For example, AstraZeneca plc (GBR) filed for additional patents on minor modifications to its heartburn drug, Prilosec. The effect may be to extend the life of the old patent. If the new patent provides essentially the same benefits, AstraZeneca can apply the unamortized costs of the old patent to the new patent.</a:t>
            </a:r>
          </a:p>
          <a:p>
            <a:endParaRPr lang="en-US" altLang="en-US" dirty="0"/>
          </a:p>
          <a:p>
            <a:r>
              <a:rPr lang="en-US" altLang="en-US" dirty="0"/>
              <a:t>Alternatively, if a patent becomes impaired because demand drops for the product, the asset should be written down or written off immediately to expense.</a:t>
            </a:r>
          </a:p>
        </p:txBody>
      </p:sp>
    </p:spTree>
    <p:extLst>
      <p:ext uri="{BB962C8B-B14F-4D97-AF65-F5344CB8AC3E}">
        <p14:creationId xmlns:p14="http://schemas.microsoft.com/office/powerpoint/2010/main" val="14236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p:spPr>
        <p:txBody>
          <a:bodyPr/>
          <a:lstStyle/>
          <a:p>
            <a:r>
              <a:rPr lang="en-US" altLang="en-US" dirty="0"/>
              <a:t>Although companies may capitalize certain costs incurred in developing specifically identifiable assets such as patents and copyrights, the amounts capitalized are generally insignificant. But companies do record material amounts of intangible assets when purchasing intangible assets, particularly in situations involving a business combination.</a:t>
            </a:r>
          </a:p>
          <a:p>
            <a:endParaRPr lang="en-US" altLang="en-US" dirty="0"/>
          </a:p>
          <a:p>
            <a:r>
              <a:rPr lang="en-US" altLang="en-US" dirty="0"/>
              <a:t>In many business combinations, the purchasing company records goodwill. Goodwill is measured as the excess of the cost of the purchase over the fair value of the identifiable net assets (assets less liabilities) purchased.</a:t>
            </a:r>
          </a:p>
        </p:txBody>
      </p:sp>
    </p:spTree>
    <p:extLst>
      <p:ext uri="{BB962C8B-B14F-4D97-AF65-F5344CB8AC3E}">
        <p14:creationId xmlns:p14="http://schemas.microsoft.com/office/powerpoint/2010/main" val="1879537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p:spPr>
        <p:txBody>
          <a:bodyPr/>
          <a:lstStyle/>
          <a:p>
            <a:r>
              <a:rPr lang="en-US" altLang="en-US" dirty="0"/>
              <a:t>As indicated earlier, goodwill is recorded only when an entire business is purchased. To record goodwill, a company compares the fair value of the net tangible and identifiable intangible assets with the purchase price (cost) of the acquired business. </a:t>
            </a:r>
          </a:p>
          <a:p>
            <a:endParaRPr lang="en-US" altLang="en-US" dirty="0"/>
          </a:p>
          <a:p>
            <a:r>
              <a:rPr lang="en-US" altLang="en-US" dirty="0"/>
              <a:t>Goodwill is the residual—the excess of cost over fair value of the identifiable net assets acquired.</a:t>
            </a:r>
          </a:p>
          <a:p>
            <a:endParaRPr lang="en-US" altLang="en-US" dirty="0"/>
          </a:p>
        </p:txBody>
      </p:sp>
    </p:spTree>
    <p:extLst>
      <p:ext uri="{BB962C8B-B14F-4D97-AF65-F5344CB8AC3E}">
        <p14:creationId xmlns:p14="http://schemas.microsoft.com/office/powerpoint/2010/main" val="1741482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r>
              <a:rPr lang="en-US" altLang="en-US" dirty="0"/>
              <a:t>Since the investigation now determines the fair value of net assets to be $350,000, why would Feng pay $400,000? </a:t>
            </a:r>
          </a:p>
          <a:p>
            <a:endParaRPr lang="en-US" altLang="en-US" dirty="0"/>
          </a:p>
          <a:p>
            <a:r>
              <a:rPr lang="en-US" altLang="en-US" dirty="0"/>
              <a:t>Undoubtedly, </a:t>
            </a:r>
            <a:r>
              <a:rPr lang="en-US" altLang="en-US" dirty="0" err="1"/>
              <a:t>Tractorling</a:t>
            </a:r>
            <a:r>
              <a:rPr lang="en-US" altLang="en-US" dirty="0"/>
              <a:t> points to its established reputation, good credit rating, top management team, and well-trained employees, as well as synergies and cost savings in the combined entity. </a:t>
            </a:r>
          </a:p>
        </p:txBody>
      </p:sp>
    </p:spTree>
    <p:extLst>
      <p:ext uri="{BB962C8B-B14F-4D97-AF65-F5344CB8AC3E}">
        <p14:creationId xmlns:p14="http://schemas.microsoft.com/office/powerpoint/2010/main" val="21405867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r>
              <a:rPr lang="en-US" altLang="en-US" dirty="0"/>
              <a:t>Goodwill is viewed as one or a group of unidentifiable values (intangible assets), the cost of which “is measured by the difference between the cost of the group of assets or enterprise acquired and the sum of the assigned costs of individual tangible and identifiable intangible assets acquired less liabilities assumed.</a:t>
            </a:r>
          </a:p>
        </p:txBody>
      </p:sp>
    </p:spTree>
    <p:extLst>
      <p:ext uri="{BB962C8B-B14F-4D97-AF65-F5344CB8AC3E}">
        <p14:creationId xmlns:p14="http://schemas.microsoft.com/office/powerpoint/2010/main" val="3755493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004035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6713225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026"/>
          <p:cNvSpPr>
            <a:spLocks noGrp="1" noRot="1" noChangeAspect="1" noChangeArrowheads="1" noTextEdit="1"/>
          </p:cNvSpPr>
          <p:nvPr>
            <p:ph type="sldImg"/>
          </p:nvPr>
        </p:nvSpPr>
        <p:spPr>
          <a:ln/>
        </p:spPr>
      </p:sp>
      <p:sp>
        <p:nvSpPr>
          <p:cNvPr id="77827" name="Rectangle 1027"/>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014150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r>
              <a:rPr lang="en-US" altLang="en-US" dirty="0"/>
              <a:t>At each statement of financial position date, a company should review limited-life intangibles for impairment. If there is an indication that an intangible asset is impaired, the company performs an impairment test: compare the carrying value of the intangible asset to the recoverable amount.</a:t>
            </a:r>
          </a:p>
          <a:p>
            <a:endParaRPr lang="en-US" altLang="en-US" dirty="0"/>
          </a:p>
          <a:p>
            <a:r>
              <a:rPr lang="en-US" altLang="en-US" dirty="0"/>
              <a:t>Recall that the recoverable amount is defined as the higher of fair value less costs to sell or value-in-use. Fair value less costs to sell means what the asset could be sold for after deducting costs of disposal. Value-in-use is the present value of cash flows expected from the future use and eventual sale of the asset at the end of its useful life. </a:t>
            </a:r>
          </a:p>
        </p:txBody>
      </p:sp>
    </p:spTree>
    <p:extLst>
      <p:ext uri="{BB962C8B-B14F-4D97-AF65-F5344CB8AC3E}">
        <p14:creationId xmlns:p14="http://schemas.microsoft.com/office/powerpoint/2010/main" val="89355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p:spPr>
        <p:txBody>
          <a:bodyPr/>
          <a:lstStyle/>
          <a:p>
            <a:r>
              <a:rPr lang="en-US" sz="1800" dirty="0">
                <a:effectLst/>
                <a:latin typeface="Liberation Sans" panose="020B0604020202020204"/>
                <a:ea typeface="Times New Roman" panose="02020603050405020304" pitchFamily="18" charset="0"/>
              </a:rPr>
              <a:t>(L.O. 1) The characteristics of intangible assets are: (1) they are identifiable, (2) they lack physical existence, and (3) they are not monetary assets. The most common types of </a:t>
            </a:r>
            <a:r>
              <a:rPr lang="en-US" sz="1800" spc="-10" dirty="0">
                <a:effectLst/>
                <a:latin typeface="Liberation Sans" panose="020B0604020202020204"/>
                <a:ea typeface="Times New Roman" panose="02020603050405020304" pitchFamily="18" charset="0"/>
              </a:rPr>
              <a:t>intangibles reported are patents, copyrights, franchises, licenses, trademarks, trade na</a:t>
            </a:r>
            <a:r>
              <a:rPr lang="en-US" sz="1800" dirty="0">
                <a:effectLst/>
                <a:latin typeface="Liberation Sans" panose="020B0604020202020204"/>
                <a:ea typeface="Times New Roman" panose="02020603050405020304" pitchFamily="18" charset="0"/>
              </a:rPr>
              <a:t>mes, and goodwill.</a:t>
            </a:r>
          </a:p>
          <a:p>
            <a:endParaRPr lang="en-US" altLang="en-US" sz="1800" dirty="0">
              <a:effectLst/>
              <a:latin typeface="Liberation Sans" panose="020B0604020202020204"/>
            </a:endParaRPr>
          </a:p>
          <a:p>
            <a:pPr marL="342900" indent="-342900">
              <a:buAutoNum type="arabicPeriod"/>
            </a:pPr>
            <a:r>
              <a:rPr lang="en-US" altLang="en-US" dirty="0"/>
              <a:t>They are </a:t>
            </a:r>
            <a:r>
              <a:rPr lang="en-US" altLang="en-US" b="1" dirty="0"/>
              <a:t>identifiable</a:t>
            </a:r>
            <a:r>
              <a:rPr lang="en-US" altLang="en-US" dirty="0"/>
              <a:t>. To be identifiable, an intangible asset must either be separable from the company (can be sold or transferred), or it arises from a contractual or legal right from which economic benefits will flow to the company. IFRS also prohibits recognition of intangible assets such as internally generated brands, mastheads, and customer lists. These expenditures are similar to other costs to develop the business as whole; therefore, they do not meet the identifiable criterion.</a:t>
            </a:r>
          </a:p>
          <a:p>
            <a:pPr marL="0" indent="0">
              <a:buNone/>
            </a:pPr>
            <a:endParaRPr lang="en-US" altLang="en-US" dirty="0"/>
          </a:p>
          <a:p>
            <a:pPr marL="342900" indent="-342900">
              <a:buAutoNum type="arabicPeriod"/>
            </a:pPr>
            <a:r>
              <a:rPr lang="en-US" altLang="en-US" dirty="0"/>
              <a:t>They </a:t>
            </a:r>
            <a:r>
              <a:rPr lang="en-US" altLang="en-US" b="1" dirty="0"/>
              <a:t>lack physical existence.</a:t>
            </a:r>
            <a:r>
              <a:rPr lang="en-US" altLang="en-US" dirty="0"/>
              <a:t> Tangible assets such as property, plant, and equipment have physical form. Intangible assets, in contrast, derive their value from the rights and privileges granted to the company using them.</a:t>
            </a:r>
          </a:p>
          <a:p>
            <a:pPr marL="342900" indent="-342900">
              <a:buAutoNum type="arabicPeriod"/>
            </a:pPr>
            <a:endParaRPr lang="en-US" altLang="en-US" dirty="0"/>
          </a:p>
          <a:p>
            <a:pPr marL="342900" indent="-342900">
              <a:buAutoNum type="arabicPeriod"/>
            </a:pPr>
            <a:r>
              <a:rPr lang="en-US" altLang="en-US" b="1" dirty="0"/>
              <a:t>They are not monetary assets</a:t>
            </a:r>
            <a:r>
              <a:rPr lang="en-US" altLang="en-US" dirty="0"/>
              <a:t>. Assets such as bank deposits, accounts receivable, and long-term investments in bonds and shares also lack physical substance. However, monetary assets derive their value from the right (claim) to receive cash or cash equivalents in the future. Monetary assets are not classified as intangibles.</a:t>
            </a:r>
          </a:p>
          <a:p>
            <a:pPr marL="342900" indent="-342900">
              <a:buAutoNum type="arabicPeriod"/>
            </a:pPr>
            <a:endParaRPr lang="en-US" altLang="en-US" dirty="0"/>
          </a:p>
          <a:p>
            <a:pPr marL="0" indent="0">
              <a:buNone/>
            </a:pPr>
            <a:endParaRPr lang="en-US" altLang="en-US" dirty="0"/>
          </a:p>
        </p:txBody>
      </p:sp>
    </p:spTree>
    <p:extLst>
      <p:ext uri="{BB962C8B-B14F-4D97-AF65-F5344CB8AC3E}">
        <p14:creationId xmlns:p14="http://schemas.microsoft.com/office/powerpoint/2010/main" val="2719571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r>
              <a:rPr lang="en-US" altLang="en-US" dirty="0"/>
              <a:t>The impairment loss is the carrying amount of the asset less the recoverable amount of the impaired asset. As with other impairments, the loss is reported in profit or loss. </a:t>
            </a:r>
          </a:p>
        </p:txBody>
      </p:sp>
    </p:spTree>
    <p:extLst>
      <p:ext uri="{BB962C8B-B14F-4D97-AF65-F5344CB8AC3E}">
        <p14:creationId xmlns:p14="http://schemas.microsoft.com/office/powerpoint/2010/main" val="38592201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947319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a review in a future year indicates that an intangible asset is no longer impaired because the recoverable amount of the asset is higher than the carrying amount?</a:t>
            </a:r>
          </a:p>
          <a:p>
            <a:endParaRPr lang="en-US" dirty="0"/>
          </a:p>
          <a:p>
            <a:r>
              <a:rPr lang="en-US" dirty="0"/>
              <a:t>In that case, the impairment loss may be reversed.</a:t>
            </a:r>
          </a:p>
        </p:txBody>
      </p:sp>
    </p:spTree>
    <p:extLst>
      <p:ext uri="{BB962C8B-B14F-4D97-AF65-F5344CB8AC3E}">
        <p14:creationId xmlns:p14="http://schemas.microsoft.com/office/powerpoint/2010/main" val="710448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714" name="Rectangle 2"/>
          <p:cNvSpPr>
            <a:spLocks noGrp="1" noRot="1" noChangeAspect="1" noChangeArrowheads="1" noTextEdit="1"/>
          </p:cNvSpPr>
          <p:nvPr>
            <p:ph type="sldImg"/>
          </p:nvPr>
        </p:nvSpPr>
        <p:spPr>
          <a:ln/>
        </p:spPr>
      </p:sp>
      <p:sp>
        <p:nvSpPr>
          <p:cNvPr id="113971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64650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Rot="1" noChangeAspect="1" noChangeArrowheads="1" noTextEdit="1"/>
          </p:cNvSpPr>
          <p:nvPr>
            <p:ph type="sldImg"/>
          </p:nvPr>
        </p:nvSpPr>
        <p:spPr>
          <a:ln/>
        </p:spPr>
      </p:sp>
      <p:sp>
        <p:nvSpPr>
          <p:cNvPr id="118169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66194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2786" name="Rectangle 2"/>
          <p:cNvSpPr>
            <a:spLocks noGrp="1" noRot="1" noChangeAspect="1" noChangeArrowheads="1" noTextEdit="1"/>
          </p:cNvSpPr>
          <p:nvPr>
            <p:ph type="sldImg"/>
          </p:nvPr>
        </p:nvSpPr>
        <p:spPr>
          <a:ln/>
        </p:spPr>
      </p:sp>
      <p:sp>
        <p:nvSpPr>
          <p:cNvPr id="1142787" name="Rectangle 3"/>
          <p:cNvSpPr>
            <a:spLocks noGrp="1" noChangeArrowheads="1"/>
          </p:cNvSpPr>
          <p:nvPr>
            <p:ph type="body" idx="1"/>
          </p:nvPr>
        </p:nvSpPr>
        <p:spPr/>
        <p:txBody>
          <a:bodyPr/>
          <a:lstStyle/>
          <a:p>
            <a:r>
              <a:rPr lang="en-US" altLang="en-US" dirty="0"/>
              <a:t>However, because goodwill generates cash flows only in combination with other assets, the impairment test is conducted based on the cash-generating unit to which the goodwill is assigned.</a:t>
            </a:r>
          </a:p>
        </p:txBody>
      </p:sp>
    </p:spTree>
    <p:extLst>
      <p:ext uri="{BB962C8B-B14F-4D97-AF65-F5344CB8AC3E}">
        <p14:creationId xmlns:p14="http://schemas.microsoft.com/office/powerpoint/2010/main" val="3766964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3682" name="Rectangle 2"/>
          <p:cNvSpPr>
            <a:spLocks noGrp="1" noRot="1" noChangeAspect="1" noChangeArrowheads="1" noTextEdit="1"/>
          </p:cNvSpPr>
          <p:nvPr>
            <p:ph type="sldImg"/>
          </p:nvPr>
        </p:nvSpPr>
        <p:spPr>
          <a:ln/>
        </p:spPr>
      </p:sp>
      <p:sp>
        <p:nvSpPr>
          <p:cNvPr id="122368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35150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a:t>
            </a:r>
            <a:r>
              <a:rPr lang="en-US" dirty="0" err="1"/>
              <a:t>Kohlbuy</a:t>
            </a:r>
            <a:r>
              <a:rPr lang="en-US" dirty="0"/>
              <a:t> case, the entire impairment loss is allocated to goodwill. If the impairment loss exceeds the carrying value of the goodwill, </a:t>
            </a:r>
            <a:r>
              <a:rPr lang="en-US" dirty="0" err="1"/>
              <a:t>Kohlbuy</a:t>
            </a:r>
            <a:r>
              <a:rPr lang="en-US" dirty="0"/>
              <a:t> allocates the impairment loss to the goodwill and other assets as follows: (1) reduce the goodwill to zero and (2) allocate any remaining impairment loss to the other assets on the basis of their relative carrying amounts. In this case, </a:t>
            </a:r>
            <a:r>
              <a:rPr lang="en-US" dirty="0" err="1"/>
              <a:t>Kohlbuy</a:t>
            </a:r>
            <a:r>
              <a:rPr lang="en-US" dirty="0"/>
              <a:t> follows the impairment guidelines for long-lived assets, as discussed in Chapter 11. If these assets are evaluated for impairment on an individual basis, impairment losses may have been recorded on these assets as part of that process. Alternatively, the </a:t>
            </a:r>
            <a:r>
              <a:rPr lang="en-US" dirty="0" err="1"/>
              <a:t>Kohlbuy</a:t>
            </a:r>
            <a:r>
              <a:rPr lang="en-US" dirty="0"/>
              <a:t> example could represent a situation in which the other assets are evaluated at the cash-generating-unit level. These procedures are complex and beyond the scope of this textbook.</a:t>
            </a:r>
          </a:p>
        </p:txBody>
      </p:sp>
    </p:spTree>
    <p:extLst>
      <p:ext uri="{BB962C8B-B14F-4D97-AF65-F5344CB8AC3E}">
        <p14:creationId xmlns:p14="http://schemas.microsoft.com/office/powerpoint/2010/main" val="2507493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5945785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12255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p:spPr>
        <p:txBody>
          <a:bodyPr/>
          <a:lstStyle/>
          <a:p>
            <a:r>
              <a:rPr lang="en-US" altLang="en-US" dirty="0"/>
              <a:t>Companies record at cost intangibles purchased from another party. Cost includes all acquisition costs plus expenditures to make the intangible asset ready for its intended use. Typical costs include purchase price, legal fees, and other incidental expenses.</a:t>
            </a:r>
          </a:p>
          <a:p>
            <a:endParaRPr lang="en-US" altLang="en-US" dirty="0"/>
          </a:p>
          <a:p>
            <a:r>
              <a:rPr lang="en-US" altLang="en-US" dirty="0"/>
              <a:t>Sometimes companies </a:t>
            </a:r>
            <a:r>
              <a:rPr lang="en-US" altLang="en-US" b="1" dirty="0"/>
              <a:t>acquire intangibles in exchange for shares or other assets. </a:t>
            </a:r>
            <a:r>
              <a:rPr lang="en-US" altLang="en-US" dirty="0"/>
              <a:t>In such cases, the cost of the intangible is the fair value of the consideration given or the fair value of the intangible received, whichever is more clearly evident.</a:t>
            </a:r>
          </a:p>
          <a:p>
            <a:endParaRPr lang="en-US" altLang="en-US" dirty="0"/>
          </a:p>
          <a:p>
            <a:endParaRPr lang="en-US" altLang="en-US" dirty="0"/>
          </a:p>
        </p:txBody>
      </p:sp>
    </p:spTree>
    <p:extLst>
      <p:ext uri="{BB962C8B-B14F-4D97-AF65-F5344CB8AC3E}">
        <p14:creationId xmlns:p14="http://schemas.microsoft.com/office/powerpoint/2010/main" val="28216321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2175471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23493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Rot="1" noChangeAspect="1" noChangeArrowheads="1" noTextEdit="1"/>
          </p:cNvSpPr>
          <p:nvPr>
            <p:ph type="sldImg"/>
          </p:nvPr>
        </p:nvSpPr>
        <p:spPr>
          <a:ln/>
        </p:spPr>
      </p:sp>
      <p:sp>
        <p:nvSpPr>
          <p:cNvPr id="12349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5261290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946" name="Rectangle 2"/>
          <p:cNvSpPr>
            <a:spLocks noGrp="1" noRot="1" noChangeAspect="1" noChangeArrowheads="1" noTextEdit="1"/>
          </p:cNvSpPr>
          <p:nvPr>
            <p:ph type="sldImg"/>
          </p:nvPr>
        </p:nvSpPr>
        <p:spPr>
          <a:ln/>
        </p:spPr>
      </p:sp>
      <p:sp>
        <p:nvSpPr>
          <p:cNvPr id="123494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664804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9900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p:spPr>
        <p:txBody>
          <a:bodyPr/>
          <a:lstStyle/>
          <a:p>
            <a:r>
              <a:rPr lang="en-US" altLang="en-US" dirty="0"/>
              <a:t>In the </a:t>
            </a:r>
            <a:r>
              <a:rPr lang="en-US" altLang="en-US" dirty="0" err="1"/>
              <a:t>Kohlbuy</a:t>
            </a:r>
            <a:r>
              <a:rPr lang="en-US" altLang="en-US" dirty="0"/>
              <a:t> case, the entire impairment loss is allocated to goodwill. If the impairment loss exceeds the carrying value of the goodwill, </a:t>
            </a:r>
            <a:r>
              <a:rPr lang="en-US" altLang="en-US" dirty="0" err="1"/>
              <a:t>Kohlbuy</a:t>
            </a:r>
            <a:r>
              <a:rPr lang="en-US" altLang="en-US" dirty="0"/>
              <a:t> allocates the impairment loss to the goodwill and other assets as follows: (1) reduce the goodwill to zero and (2) allocate any remaining impairment loss to the other assets on the basis of their relative carrying amounts. </a:t>
            </a:r>
          </a:p>
        </p:txBody>
      </p:sp>
    </p:spTree>
    <p:extLst>
      <p:ext uri="{BB962C8B-B14F-4D97-AF65-F5344CB8AC3E}">
        <p14:creationId xmlns:p14="http://schemas.microsoft.com/office/powerpoint/2010/main" val="4293704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153645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745658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713181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601056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p:spPr>
        <p:txBody>
          <a:bodyPr/>
          <a:lstStyle/>
          <a:p>
            <a:r>
              <a:rPr lang="en-US" altLang="en-US" sz="2000" dirty="0"/>
              <a:t>Businesses frequently incur costs on a variety of intangible resources, such as scientific or technological knowledge, market research, intellectual property, and brand names. These costs are commonly referred to as research and development (R&amp;D) costs.</a:t>
            </a:r>
          </a:p>
          <a:p>
            <a:endParaRPr lang="en-US" altLang="en-US" sz="2000" dirty="0"/>
          </a:p>
          <a:p>
            <a:r>
              <a:rPr lang="en-US" altLang="en-US" sz="2000" dirty="0"/>
              <a:t>Intangible assets that might arise from these expenditures include patents, computer software, copyrights, and trademarks. </a:t>
            </a:r>
          </a:p>
          <a:p>
            <a:endParaRPr lang="en-US" altLang="en-US" sz="2000" dirty="0"/>
          </a:p>
          <a:p>
            <a:r>
              <a:rPr lang="en-US" altLang="en-US" sz="2000" dirty="0"/>
              <a:t>In essence, economic viability indicates that the project is far enough along in the process such that the economic benefits of the R&amp;D project will flow to the company. Therefore, development costs incurred from that point forward meet the recognition criteria and should be recorded as an intangible asset </a:t>
            </a:r>
          </a:p>
          <a:p>
            <a:endParaRPr lang="en-US" altLang="en-US" dirty="0"/>
          </a:p>
          <a:p>
            <a:endParaRPr lang="en-US" altLang="en-US" dirty="0"/>
          </a:p>
        </p:txBody>
      </p:sp>
    </p:spTree>
    <p:extLst>
      <p:ext uri="{BB962C8B-B14F-4D97-AF65-F5344CB8AC3E}">
        <p14:creationId xmlns:p14="http://schemas.microsoft.com/office/powerpoint/2010/main" val="42216432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9629107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830109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Rot="1" noChangeAspect="1" noChangeArrowheads="1" noTextEdit="1"/>
          </p:cNvSpPr>
          <p:nvPr>
            <p:ph type="sldImg"/>
          </p:nvPr>
        </p:nvSpPr>
        <p:spPr>
          <a:ln/>
        </p:spPr>
      </p:sp>
      <p:sp>
        <p:nvSpPr>
          <p:cNvPr id="1214467" name="Rectangle 3"/>
          <p:cNvSpPr>
            <a:spLocks noGrp="1" noChangeArrowheads="1"/>
          </p:cNvSpPr>
          <p:nvPr>
            <p:ph type="body" idx="1"/>
          </p:nvPr>
        </p:nvSpPr>
        <p:spPr/>
        <p:txBody>
          <a:bodyPr/>
          <a:lstStyle/>
          <a:p>
            <a:r>
              <a:rPr lang="en-US" altLang="en-US" dirty="0"/>
              <a:t>For example, HUAWEI investing R&amp;D expenditures to generate 5G patents. </a:t>
            </a:r>
          </a:p>
          <a:p>
            <a:r>
              <a:rPr lang="en-US" altLang="en-US" dirty="0"/>
              <a:t> In determining the accounting for these costs, HUAWEI must determine whether its R&amp;D project is at a sufficiently advanced stage to be considered economically viable.</a:t>
            </a:r>
          </a:p>
          <a:p>
            <a:r>
              <a:rPr lang="en-US" altLang="en-US" dirty="0"/>
              <a:t>To perform this assessment, HUAWEI evaluates costs incurred during the research phase and the development phase.</a:t>
            </a:r>
          </a:p>
          <a:p>
            <a:endParaRPr lang="en-US" altLang="en-US" dirty="0"/>
          </a:p>
          <a:p>
            <a:r>
              <a:rPr lang="en-US" altLang="en-US" dirty="0"/>
              <a:t>As indicated, all costs incurred in the research phase are expensed as incurred. Once a project moves to the development phase, certain development costs are capitalized.</a:t>
            </a:r>
          </a:p>
          <a:p>
            <a:endParaRPr lang="en-US" altLang="en-US" dirty="0"/>
          </a:p>
          <a:p>
            <a:r>
              <a:rPr lang="en-US" altLang="en-US" dirty="0"/>
              <a:t>Specifically, development costs are capitalized when certain criteria are met, indicating that </a:t>
            </a:r>
            <a:r>
              <a:rPr lang="en-US" altLang="en-US" b="1" dirty="0"/>
              <a:t>an economically viable intangible asset will result from the R&amp;D project.</a:t>
            </a:r>
          </a:p>
          <a:p>
            <a:endParaRPr lang="en-US" altLang="en-US" dirty="0"/>
          </a:p>
          <a:p>
            <a:r>
              <a:rPr lang="en-US" altLang="en-US" dirty="0"/>
              <a:t>In essence, economic viability indicates that the project is far enough along in the process such that </a:t>
            </a:r>
            <a:r>
              <a:rPr lang="en-US" altLang="en-US" b="1" dirty="0"/>
              <a:t>the economic benefits of the R&amp;D project will flow to the company. </a:t>
            </a:r>
          </a:p>
        </p:txBody>
      </p:sp>
    </p:spTree>
    <p:extLst>
      <p:ext uri="{BB962C8B-B14F-4D97-AF65-F5344CB8AC3E}">
        <p14:creationId xmlns:p14="http://schemas.microsoft.com/office/powerpoint/2010/main" val="2849505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r>
              <a:rPr lang="en-US" altLang="en-US" dirty="0"/>
              <a:t>The allocation of the cost of intangible assets in a systematic way is called amortization. </a:t>
            </a:r>
          </a:p>
          <a:p>
            <a:endParaRPr lang="en-US" altLang="en-US" dirty="0"/>
          </a:p>
          <a:p>
            <a:r>
              <a:rPr lang="en-US" altLang="en-US" dirty="0"/>
              <a:t>Intangibles have either a limited (finite) useful life or an indefinite useful life. For example, a company like Disney (USA) has both types of intangibles. Disney amortizes its limited-life intangible assets (e.g., copyrights on its movies and licenses related to its branded products). It does not amortize indefinite-life intangible assets (e.g., the Disney trade name or its Internet domain name).</a:t>
            </a:r>
          </a:p>
          <a:p>
            <a:endParaRPr lang="en-US" altLang="en-US" dirty="0"/>
          </a:p>
          <a:p>
            <a:r>
              <a:rPr lang="en-US" altLang="en-US" dirty="0"/>
              <a:t>The useful life should reflect the periods over which these assets will contribute to cash flows. </a:t>
            </a:r>
          </a:p>
          <a:p>
            <a:endParaRPr lang="en-US" altLang="en-US" dirty="0"/>
          </a:p>
          <a:p>
            <a:r>
              <a:rPr lang="en-US" altLang="en-US" dirty="0"/>
              <a:t>The expected use of the asset by the company.</a:t>
            </a:r>
          </a:p>
          <a:p>
            <a:r>
              <a:rPr lang="en-US" altLang="en-US" dirty="0"/>
              <a:t>The effects of obsolescence, demand, competition, and other economic factors. Examples include the stability of the industry, known technological advances, legislative action that results in an uncertain or changing regulatory environment, and expected changes in distribution channels.</a:t>
            </a:r>
          </a:p>
          <a:p>
            <a:r>
              <a:rPr lang="en-US" altLang="en-US" dirty="0"/>
              <a:t>Any provisions (legal, regulatory, or contractual) that enable renewal or extension of the asset’s legal or contractual life without substantial cost. This factor assumes that there is evidence to support renewal or extension. Disney also must be able to accomplish renewal or extension without material modifications of the existing terms and conditions.</a:t>
            </a:r>
          </a:p>
          <a:p>
            <a:r>
              <a:rPr lang="en-US" altLang="en-US" dirty="0"/>
              <a:t>The level of maintenance expenditure required to obtain the expected future cash flows from the asset. For example, a material level of required maintenance in relation to the carrying amount of the asset may suggest a very limited useful life.</a:t>
            </a:r>
          </a:p>
          <a:p>
            <a:r>
              <a:rPr lang="en-US" altLang="en-US" dirty="0"/>
              <a:t>Any legal, regulatory, or contractual provisions that may limit the useful life.</a:t>
            </a:r>
          </a:p>
          <a:p>
            <a:r>
              <a:rPr lang="en-US" altLang="en-US" dirty="0"/>
              <a:t>The expected useful life of another asset or a group of assets to which the useful life of the intangible asset may relate (such as lease rights to a studio lot). [3]</a:t>
            </a:r>
          </a:p>
          <a:p>
            <a:endParaRPr lang="en-US" altLang="en-US" dirty="0"/>
          </a:p>
          <a:p>
            <a:endParaRPr lang="en-US" altLang="en-US" dirty="0"/>
          </a:p>
          <a:p>
            <a:r>
              <a:rPr lang="en-US" altLang="en-US" dirty="0"/>
              <a:t>The amount of an intangible asset to be amortized should be its cost less residual value. The residual value is assumed to be zero, unless at the end of its useful life the intangible asset has value to another company. </a:t>
            </a:r>
          </a:p>
          <a:p>
            <a:endParaRPr lang="en-US" altLang="en-US" dirty="0"/>
          </a:p>
          <a:p>
            <a:r>
              <a:rPr lang="en-US" altLang="en-US" dirty="0"/>
              <a:t>IFRS requires companies to assess the estimated residual values and useful lives of intangible assets at least annually. </a:t>
            </a:r>
          </a:p>
          <a:p>
            <a:endParaRPr lang="en-US" altLang="en-US" dirty="0"/>
          </a:p>
          <a:p>
            <a:r>
              <a:rPr lang="en-US" altLang="en-US" dirty="0"/>
              <a:t>Companies must also evaluate the limited-life intangibles annually to determine if there is an indication of impairment. If there is indication of impairment, an impairment test is performed. An impairment loss should be recognized for the amount that the carrying amount of the intangible is greater than the recoverable amount. </a:t>
            </a:r>
          </a:p>
          <a:p>
            <a:endParaRPr lang="en-US" altLang="en-US" dirty="0"/>
          </a:p>
        </p:txBody>
      </p:sp>
    </p:spTree>
    <p:extLst>
      <p:ext uri="{BB962C8B-B14F-4D97-AF65-F5344CB8AC3E}">
        <p14:creationId xmlns:p14="http://schemas.microsoft.com/office/powerpoint/2010/main" val="2632953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p:spPr>
        <p:txBody>
          <a:bodyPr/>
          <a:lstStyle/>
          <a:p>
            <a:r>
              <a:rPr lang="en-US" altLang="en-US" dirty="0"/>
              <a:t>The allocation of the cost of intangible assets in a systematic way is called amortization. </a:t>
            </a:r>
          </a:p>
          <a:p>
            <a:endParaRPr lang="en-US" altLang="en-US" dirty="0"/>
          </a:p>
          <a:p>
            <a:r>
              <a:rPr lang="en-US" altLang="en-US" dirty="0"/>
              <a:t>Intangibles have either a limited (finite) useful life or an indefinite useful life. For example, a company like Disney (USA) has both types of intangibles. Disney amortizes its limited-life intangible assets (e.g., copyrights on its movies and licenses related to its branded products). It does not amortize indefinite-life intangible assets (e.g., the Disney trade name or its Internet domain name).</a:t>
            </a:r>
          </a:p>
          <a:p>
            <a:endParaRPr lang="en-US" altLang="en-US" dirty="0"/>
          </a:p>
          <a:p>
            <a:r>
              <a:rPr lang="en-US" altLang="en-US" dirty="0"/>
              <a:t>The useful life should reflect the periods over which these assets will contribute to cash flows. </a:t>
            </a:r>
          </a:p>
          <a:p>
            <a:endParaRPr lang="en-US" altLang="en-US" dirty="0"/>
          </a:p>
          <a:p>
            <a:r>
              <a:rPr lang="en-US" altLang="en-US" dirty="0"/>
              <a:t>The expected use of the asset by the company.</a:t>
            </a:r>
          </a:p>
          <a:p>
            <a:r>
              <a:rPr lang="en-US" altLang="en-US" dirty="0"/>
              <a:t>The effects of obsolescence, demand, competition, and other economic factors. Examples include the stability of the industry, known technological advances, legislative action that results in an uncertain or changing regulatory environment, and expected changes in distribution channels.</a:t>
            </a:r>
          </a:p>
          <a:p>
            <a:r>
              <a:rPr lang="en-US" altLang="en-US" dirty="0"/>
              <a:t>Any provisions (legal, regulatory, or contractual) that enable renewal or extension of the asset’s legal or contractual life without substantial cost. This factor assumes that there is evidence to support renewal or extension. Disney also must be able to accomplish renewal or extension without material modifications of the existing terms and conditions.</a:t>
            </a:r>
          </a:p>
          <a:p>
            <a:r>
              <a:rPr lang="en-US" altLang="en-US" dirty="0"/>
              <a:t>The level of maintenance expenditure required to obtain the expected future cash flows from the asset. For example, a material level of required maintenance in relation to the carrying amount of the asset may suggest a very limited useful life.</a:t>
            </a:r>
          </a:p>
          <a:p>
            <a:r>
              <a:rPr lang="en-US" altLang="en-US" dirty="0"/>
              <a:t>Any legal, regulatory, or contractual provisions that may limit the useful life.</a:t>
            </a:r>
          </a:p>
          <a:p>
            <a:r>
              <a:rPr lang="en-US" altLang="en-US" dirty="0"/>
              <a:t>The expected useful life of another asset or a group of assets to which the useful life of the intangible asset may relate (such as lease rights to a studio lot). [3]</a:t>
            </a:r>
          </a:p>
          <a:p>
            <a:endParaRPr lang="en-US" altLang="en-US" dirty="0"/>
          </a:p>
          <a:p>
            <a:endParaRPr lang="en-US" altLang="en-US" dirty="0"/>
          </a:p>
          <a:p>
            <a:r>
              <a:rPr lang="en-US" altLang="en-US" dirty="0"/>
              <a:t>The amount of an intangible asset to be amortized should be its cost less residual value. The residual value is assumed to be zero, unless at the end of its useful life the intangible asset has value to another company. </a:t>
            </a:r>
          </a:p>
          <a:p>
            <a:endParaRPr lang="en-US" altLang="en-US" dirty="0"/>
          </a:p>
          <a:p>
            <a:r>
              <a:rPr lang="en-US" altLang="en-US" dirty="0"/>
              <a:t>IFRS requires companies to assess the estimated residual values and useful lives of intangible assets at least annually. </a:t>
            </a:r>
          </a:p>
          <a:p>
            <a:endParaRPr lang="en-US" altLang="en-US" dirty="0"/>
          </a:p>
          <a:p>
            <a:r>
              <a:rPr lang="en-US" altLang="en-US" dirty="0"/>
              <a:t>Companies must also evaluate the limited-life intangibles annually to determine if there is an indication of impairment. If there is indication of impairment, an impairment test is performed. An impairment loss should be recognized for the amount that the carrying amount of the intangible is greater than the recoverable amount. </a:t>
            </a:r>
          </a:p>
          <a:p>
            <a:endParaRPr lang="en-US" altLang="en-US" dirty="0"/>
          </a:p>
        </p:txBody>
      </p:sp>
    </p:spTree>
    <p:extLst>
      <p:ext uri="{BB962C8B-B14F-4D97-AF65-F5344CB8AC3E}">
        <p14:creationId xmlns:p14="http://schemas.microsoft.com/office/powerpoint/2010/main" val="1043775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r>
              <a:rPr lang="en-US" altLang="en-US" dirty="0"/>
              <a:t>An indefinite life means that there is no foreseeable limit on the period of time over which the intangible asset is expected to provide cash flows. </a:t>
            </a:r>
          </a:p>
          <a:p>
            <a:r>
              <a:rPr lang="en-US" altLang="en-US" dirty="0"/>
              <a:t>A company does not amortize an intangible asset with an indefinite life.</a:t>
            </a:r>
          </a:p>
          <a:p>
            <a:endParaRPr lang="en-US" altLang="en-US" dirty="0"/>
          </a:p>
          <a:p>
            <a:r>
              <a:rPr lang="en-US" altLang="en-US" dirty="0"/>
              <a:t>Companies also must test indefinite-life intangibles for impairment at least annually. The impairment test for indefinite-life intangibles is similar to the one for limited-life intangibles. </a:t>
            </a:r>
          </a:p>
          <a:p>
            <a:endParaRPr lang="en-US" altLang="en-US" dirty="0"/>
          </a:p>
          <a:p>
            <a:endParaRPr lang="en-US" altLang="en-US" dirty="0"/>
          </a:p>
        </p:txBody>
      </p:sp>
    </p:spTree>
    <p:extLst>
      <p:ext uri="{BB962C8B-B14F-4D97-AF65-F5344CB8AC3E}">
        <p14:creationId xmlns:p14="http://schemas.microsoft.com/office/powerpoint/2010/main" val="4190680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86835033"/>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185409"/>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74638"/>
            <a:ext cx="2095500" cy="56689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74638"/>
            <a:ext cx="6134100" cy="5668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982683"/>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623064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2072053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en-US" altLang="zh-CN"/>
              <a:t>Click to edit Master title style</a:t>
            </a:r>
            <a:endParaRPr lang="zh-CN" altLang="en-US"/>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Tree>
    <p:extLst>
      <p:ext uri="{BB962C8B-B14F-4D97-AF65-F5344CB8AC3E}">
        <p14:creationId xmlns:p14="http://schemas.microsoft.com/office/powerpoint/2010/main" val="5463483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842180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843112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45568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350973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41908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95118"/>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196292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431641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829452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0106373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673660"/>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9100517"/>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955013167"/>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500716"/>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50903991"/>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1027776"/>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06585384"/>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318177"/>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689742120"/>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00635"/>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030010148"/>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86216199"/>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841105"/>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74638"/>
            <a:ext cx="2095500" cy="56689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74638"/>
            <a:ext cx="6134100" cy="5668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844115"/>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393512"/>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231341"/>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924379"/>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254512"/>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06333359"/>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06572"/>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9210580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53441763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Text Box 16"/>
          <p:cNvSpPr txBox="1">
            <a:spLocks noChangeArrowheads="1"/>
          </p:cNvSpPr>
          <p:nvPr/>
        </p:nvSpPr>
        <p:spPr bwMode="auto">
          <a:xfrm>
            <a:off x="76200" y="6400800"/>
            <a:ext cx="8382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defRPr/>
            </a:pPr>
            <a:r>
              <a:rPr lang="en-US" sz="1200" dirty="0">
                <a:solidFill>
                  <a:schemeClr val="tx1"/>
                </a:solidFill>
                <a:latin typeface="Arial" charset="0"/>
              </a:rPr>
              <a:t>12-</a:t>
            </a:r>
            <a:fld id="{36D70C9E-4E7E-4DD9-BC84-68F1D3E41B49}" type="slidenum">
              <a:rPr lang="en-US" sz="1200" smtClean="0">
                <a:solidFill>
                  <a:schemeClr val="tx1"/>
                </a:solidFill>
                <a:latin typeface="Arial" charset="0"/>
              </a:rPr>
              <a:pPr>
                <a:spcBef>
                  <a:spcPct val="50000"/>
                </a:spcBef>
                <a:defRPr/>
              </a:pPr>
              <a:t>‹#›</a:t>
            </a:fld>
            <a:endParaRPr lang="en-US" sz="1200" dirty="0">
              <a:solidFill>
                <a:schemeClr val="tx1"/>
              </a:solidFill>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8" r:id="rId12"/>
  </p:sldLayoutIdLst>
  <p:transition>
    <p:wipe dir="r"/>
  </p:transition>
  <p:txStyles>
    <p:title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p:nvPicPr>
        <p:blipFill>
          <a:blip r:embed="rId15"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p:nvPicPr>
        <p:blipFill>
          <a:blip r:embed="rId16" cstate="print"/>
          <a:srcRect t="-37500" b="-37500"/>
          <a:stretch>
            <a:fillRect/>
          </a:stretch>
        </p:blipFill>
        <p:spPr bwMode="auto">
          <a:xfrm flipV="1">
            <a:off x="571471" y="1273711"/>
            <a:ext cx="3960000" cy="36000"/>
          </a:xfrm>
          <a:prstGeom prst="rect">
            <a:avLst/>
          </a:prstGeom>
          <a:noFill/>
        </p:spPr>
      </p:pic>
      <p:pic>
        <p:nvPicPr>
          <p:cNvPr id="6" name="图片 6" descr="logo-VI系统0630-PPT-12.png">
            <a:extLst>
              <a:ext uri="{FF2B5EF4-FFF2-40B4-BE49-F238E27FC236}">
                <a16:creationId xmlns:a16="http://schemas.microsoft.com/office/drawing/2014/main" id="{0410846F-30ED-46E4-A2C6-A0BA0381BE29}"/>
              </a:ext>
            </a:extLst>
          </p:cNvPr>
          <p:cNvPicPr>
            <a:picLocks noChangeAspect="1"/>
          </p:cNvPicPr>
          <p:nvPr userDrawn="1"/>
        </p:nvPicPr>
        <p:blipFill>
          <a:blip r:embed="rId15" cstate="print"/>
          <a:stretch>
            <a:fillRect/>
          </a:stretch>
        </p:blipFill>
        <p:spPr>
          <a:xfrm>
            <a:off x="428836" y="6286520"/>
            <a:ext cx="1495513" cy="288536"/>
          </a:xfrm>
          <a:prstGeom prst="rect">
            <a:avLst/>
          </a:prstGeom>
        </p:spPr>
      </p:pic>
      <p:pic>
        <p:nvPicPr>
          <p:cNvPr id="8" name="Picture 2" descr="I:\BOBO Z\哈工大\JPG\2020\7月\0707-ppt\素材01\logo-VI系统0630-PPT-24.jpg">
            <a:extLst>
              <a:ext uri="{FF2B5EF4-FFF2-40B4-BE49-F238E27FC236}">
                <a16:creationId xmlns:a16="http://schemas.microsoft.com/office/drawing/2014/main" id="{522474C0-4680-4075-A18C-268F8B42ADE9}"/>
              </a:ext>
            </a:extLst>
          </p:cNvPr>
          <p:cNvPicPr>
            <a:picLocks noChangeArrowheads="1"/>
          </p:cNvPicPr>
          <p:nvPr userDrawn="1"/>
        </p:nvPicPr>
        <p:blipFill>
          <a:blip r:embed="rId16"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3338919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Text Box 16"/>
          <p:cNvSpPr txBox="1">
            <a:spLocks noChangeArrowheads="1"/>
          </p:cNvSpPr>
          <p:nvPr/>
        </p:nvSpPr>
        <p:spPr bwMode="auto">
          <a:xfrm>
            <a:off x="76200" y="6430963"/>
            <a:ext cx="6858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200" dirty="0">
                <a:solidFill>
                  <a:schemeClr val="tx1"/>
                </a:solidFill>
                <a:latin typeface="Arial" charset="0"/>
              </a:rPr>
              <a:t>10-</a:t>
            </a:r>
            <a:fld id="{A4454175-274F-4631-9D4E-49CD18182952}" type="slidenum">
              <a:rPr lang="en-US" altLang="en-US" sz="1200">
                <a:solidFill>
                  <a:schemeClr val="tx1"/>
                </a:solidFill>
                <a:latin typeface="Arial" charset="0"/>
              </a:rPr>
              <a:pPr>
                <a:spcBef>
                  <a:spcPct val="50000"/>
                </a:spcBef>
              </a:pPr>
              <a:t>‹#›</a:t>
            </a:fld>
            <a:endParaRPr lang="en-US" altLang="en-US" sz="1200" dirty="0">
              <a:solidFill>
                <a:schemeClr val="tx1"/>
              </a:solidFill>
              <a:latin typeface="Arial" charset="0"/>
            </a:endParaRPr>
          </a:p>
        </p:txBody>
      </p:sp>
    </p:spTree>
    <p:extLst>
      <p:ext uri="{BB962C8B-B14F-4D97-AF65-F5344CB8AC3E}">
        <p14:creationId xmlns:p14="http://schemas.microsoft.com/office/powerpoint/2010/main" val="320412959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wipe dir="r"/>
  </p:transition>
  <p:txStyles>
    <p:title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16.gif"/><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18.tmp"/><Relationship Id="rId2" Type="http://schemas.openxmlformats.org/officeDocument/2006/relationships/tags" Target="../tags/tag20.xml"/><Relationship Id="rId16" Type="http://schemas.openxmlformats.org/officeDocument/2006/relationships/notesSlide" Target="../notesSlides/notesSlide15.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19.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slideLayout" Target="../slideLayouts/slideLayout7.xml"/><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5" Type="http://schemas.openxmlformats.org/officeDocument/2006/relationships/tags" Target="../tags/tag37.xml"/><Relationship Id="rId15" Type="http://schemas.openxmlformats.org/officeDocument/2006/relationships/tags" Target="../tags/tag47.xml"/><Relationship Id="rId10" Type="http://schemas.openxmlformats.org/officeDocument/2006/relationships/tags" Target="../tags/tag42.xml"/><Relationship Id="rId19" Type="http://schemas.openxmlformats.org/officeDocument/2006/relationships/image" Target="../media/image17.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8.jpeg"/><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ogo-VI系统0709-PPT-24.jpg"/>
          <p:cNvPicPr>
            <a:picLocks noChangeAspect="1"/>
          </p:cNvPicPr>
          <p:nvPr/>
        </p:nvPicPr>
        <p:blipFill>
          <a:blip r:embed="rId2" cstate="print"/>
          <a:stretch>
            <a:fillRect/>
          </a:stretch>
        </p:blipFill>
        <p:spPr>
          <a:xfrm>
            <a:off x="435" y="0"/>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71480"/>
            <a:ext cx="2714644" cy="523429"/>
          </a:xfrm>
          <a:prstGeom prst="rect">
            <a:avLst/>
          </a:prstGeom>
        </p:spPr>
      </p:pic>
      <p:sp>
        <p:nvSpPr>
          <p:cNvPr id="6" name="TextBox 5"/>
          <p:cNvSpPr txBox="1"/>
          <p:nvPr/>
        </p:nvSpPr>
        <p:spPr>
          <a:xfrm>
            <a:off x="571472" y="2039771"/>
            <a:ext cx="4500594" cy="1569660"/>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ACCT 2003 </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Intermediate Financial Accounting</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zh-CN" altLang="en-US"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中级财务会计</a:t>
            </a:r>
            <a:endParaRPr kumimoji="0" lang="zh-CN" altLang="en-US"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TextBox 7"/>
          <p:cNvSpPr txBox="1"/>
          <p:nvPr/>
        </p:nvSpPr>
        <p:spPr>
          <a:xfrm>
            <a:off x="633257" y="385762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sp>
        <p:nvSpPr>
          <p:cNvPr id="9" name="TextBox 8"/>
          <p:cNvSpPr txBox="1"/>
          <p:nvPr/>
        </p:nvSpPr>
        <p:spPr>
          <a:xfrm>
            <a:off x="633257" y="4572008"/>
            <a:ext cx="1415772"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授课人：墙伟</a:t>
            </a:r>
          </a:p>
        </p:txBody>
      </p:sp>
      <p:sp>
        <p:nvSpPr>
          <p:cNvPr id="10" name="TextBox 9"/>
          <p:cNvSpPr txBox="1"/>
          <p:nvPr/>
        </p:nvSpPr>
        <p:spPr>
          <a:xfrm>
            <a:off x="642910" y="6162280"/>
            <a:ext cx="1245854"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2024.10.16</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3447" name="Rectangle 7"/>
          <p:cNvSpPr>
            <a:spLocks noChangeArrowheads="1"/>
          </p:cNvSpPr>
          <p:nvPr/>
        </p:nvSpPr>
        <p:spPr bwMode="auto">
          <a:xfrm>
            <a:off x="322968" y="4838642"/>
            <a:ext cx="417283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1200" dirty="0">
                <a:solidFill>
                  <a:srgbClr val="006666"/>
                </a:solidFill>
                <a:effectLst/>
                <a:latin typeface="Liberation Sans" panose="020B0604020202020204" pitchFamily="34" charset="0"/>
              </a:rPr>
              <a:t>ILLUSTRATION 12.1</a:t>
            </a:r>
          </a:p>
          <a:p>
            <a:pPr algn="l"/>
            <a:r>
              <a:rPr lang="en-US" altLang="en-US" sz="1200" b="0" dirty="0">
                <a:effectLst/>
                <a:latin typeface="Liberation Sans" panose="020B0604020202020204" pitchFamily="34" charset="0"/>
              </a:rPr>
              <a:t>Research and Development Stages</a:t>
            </a:r>
          </a:p>
        </p:txBody>
      </p:sp>
      <p:sp>
        <p:nvSpPr>
          <p:cNvPr id="9" name="Line 14"/>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1"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p>
        </p:txBody>
      </p:sp>
      <p:sp>
        <p:nvSpPr>
          <p:cNvPr id="12" name="Text Box 4"/>
          <p:cNvSpPr txBox="1">
            <a:spLocks noChangeArrowheads="1"/>
          </p:cNvSpPr>
          <p:nvPr/>
        </p:nvSpPr>
        <p:spPr bwMode="auto">
          <a:xfrm>
            <a:off x="596900" y="1371600"/>
            <a:ext cx="7632700" cy="546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371600" indent="-4572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600" dirty="0">
                <a:solidFill>
                  <a:schemeClr val="tx1"/>
                </a:solidFill>
                <a:latin typeface="Liberation Sans" panose="020B0604020202020204" pitchFamily="34" charset="0"/>
              </a:rPr>
              <a:t>Internally Created Intangibles</a:t>
            </a:r>
            <a:r>
              <a:rPr lang="zh-CN" altLang="en-US" sz="2600" dirty="0">
                <a:solidFill>
                  <a:schemeClr val="tx1"/>
                </a:solidFill>
                <a:latin typeface="Liberation Sans" panose="020B0604020202020204" pitchFamily="34" charset="0"/>
              </a:rPr>
              <a:t> 内部自创无形资产</a:t>
            </a:r>
            <a:endParaRPr lang="en-US" altLang="en-US" sz="2600" dirty="0">
              <a:solidFill>
                <a:schemeClr val="tx1"/>
              </a:solidFill>
              <a:latin typeface="Liberation Sans" panose="020B0604020202020204" pitchFamily="34" charset="0"/>
            </a:endParaRPr>
          </a:p>
        </p:txBody>
      </p:sp>
      <p:pic>
        <p:nvPicPr>
          <p:cNvPr id="2" name="Picture 1"/>
          <p:cNvPicPr>
            <a:picLocks noChangeAspect="1"/>
          </p:cNvPicPr>
          <p:nvPr/>
        </p:nvPicPr>
        <p:blipFill>
          <a:blip r:embed="rId3"/>
          <a:stretch>
            <a:fillRect/>
          </a:stretch>
        </p:blipFill>
        <p:spPr>
          <a:xfrm>
            <a:off x="380999" y="2133600"/>
            <a:ext cx="8382001" cy="2633307"/>
          </a:xfrm>
          <a:prstGeom prst="rect">
            <a:avLst/>
          </a:prstGeom>
        </p:spPr>
      </p:pic>
      <p:sp>
        <p:nvSpPr>
          <p:cNvPr id="3" name="Rectangle 2">
            <a:extLst>
              <a:ext uri="{FF2B5EF4-FFF2-40B4-BE49-F238E27FC236}">
                <a16:creationId xmlns:a16="http://schemas.microsoft.com/office/drawing/2014/main" id="{214F02B4-F125-41DD-67C6-D11A761828B4}"/>
              </a:ext>
            </a:extLst>
          </p:cNvPr>
          <p:cNvSpPr/>
          <p:nvPr/>
        </p:nvSpPr>
        <p:spPr bwMode="auto">
          <a:xfrm>
            <a:off x="6248400" y="4876800"/>
            <a:ext cx="2514600" cy="990600"/>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CN" u="sng" dirty="0">
                <a:solidFill>
                  <a:srgbClr val="FF0000"/>
                </a:solidFill>
                <a:effectLst>
                  <a:outerShdw blurRad="38100" dist="38100" dir="2700000" algn="tl">
                    <a:srgbClr val="000000">
                      <a:alpha val="43137"/>
                    </a:srgbClr>
                  </a:outerShdw>
                </a:effectLst>
              </a:rPr>
              <a:t>开发支出资本化期间</a:t>
            </a:r>
          </a:p>
          <a:p>
            <a:pPr marL="0" marR="0" indent="0" algn="ctr" defTabSz="914400" rtl="0" eaLnBrk="0" fontAlgn="base" latinLnBrk="0" hangingPunct="0">
              <a:lnSpc>
                <a:spcPct val="100000"/>
              </a:lnSpc>
              <a:spcBef>
                <a:spcPct val="0"/>
              </a:spcBef>
              <a:spcAft>
                <a:spcPct val="0"/>
              </a:spcAft>
              <a:buClrTx/>
              <a:buSzTx/>
              <a:buFontTx/>
              <a:buNone/>
              <a:tabLst/>
            </a:pPr>
            <a:endParaRPr kumimoji="0" lang="en-CN" sz="1400" b="1" i="0" u="none" strike="noStrike" cap="none" normalizeH="0" baseline="0" dirty="0">
              <a:ln>
                <a:noFill/>
              </a:ln>
              <a:solidFill>
                <a:schemeClr val="folHlink"/>
              </a:solidFill>
              <a:effectLst>
                <a:outerShdw blurRad="38100" dist="38100" dir="2700000" algn="tl">
                  <a:srgbClr val="000000">
                    <a:alpha val="43137"/>
                  </a:srgbClr>
                </a:outerShdw>
              </a:effectLst>
              <a:latin typeface="Comic Sans MS" pitchFamily="66" charset="0"/>
            </a:endParaRPr>
          </a:p>
          <a:p>
            <a:pPr marL="0" marR="0" indent="0" algn="ctr" defTabSz="914400" rtl="0" eaLnBrk="0" fontAlgn="base" latinLnBrk="0" hangingPunct="0">
              <a:lnSpc>
                <a:spcPct val="100000"/>
              </a:lnSpc>
              <a:spcBef>
                <a:spcPct val="0"/>
              </a:spcBef>
              <a:spcAft>
                <a:spcPct val="0"/>
              </a:spcAft>
              <a:buClrTx/>
              <a:buSzTx/>
              <a:buFontTx/>
              <a:buNone/>
              <a:tabLst/>
            </a:pPr>
            <a:r>
              <a:rPr lang="en-CN" sz="1400" dirty="0">
                <a:solidFill>
                  <a:schemeClr val="folHlink"/>
                </a:solidFill>
                <a:effectLst>
                  <a:outerShdw blurRad="38100" dist="38100" dir="2700000" algn="tl">
                    <a:srgbClr val="000000">
                      <a:alpha val="43137"/>
                    </a:srgbClr>
                  </a:outerShdw>
                </a:effectLst>
                <a:latin typeface="Comic Sans MS" pitchFamily="66" charset="0"/>
              </a:rPr>
              <a:t>条件</a:t>
            </a:r>
            <a:r>
              <a:rPr lang="zh-CN" altLang="en-US" sz="1400" dirty="0">
                <a:solidFill>
                  <a:schemeClr val="folHlink"/>
                </a:solidFill>
                <a:effectLst>
                  <a:outerShdw blurRad="38100" dist="38100" dir="2700000" algn="tl">
                    <a:srgbClr val="000000">
                      <a:alpha val="43137"/>
                    </a:srgbClr>
                  </a:outerShdw>
                </a:effectLst>
                <a:latin typeface="Comic Sans MS" pitchFamily="66" charset="0"/>
              </a:rPr>
              <a:t>：</a:t>
            </a:r>
            <a:r>
              <a:rPr kumimoji="0" lang="en-CN" sz="1400" b="1" i="0" u="none" strike="noStrike" cap="none" normalizeH="0" baseline="0" dirty="0">
                <a:ln>
                  <a:noFill/>
                </a:ln>
                <a:solidFill>
                  <a:schemeClr val="folHlink"/>
                </a:solidFill>
                <a:effectLst>
                  <a:outerShdw blurRad="38100" dist="38100" dir="2700000" algn="tl">
                    <a:srgbClr val="000000">
                      <a:alpha val="43137"/>
                    </a:srgbClr>
                  </a:outerShdw>
                </a:effectLst>
                <a:latin typeface="Comic Sans MS" pitchFamily="66" charset="0"/>
              </a:rPr>
              <a:t>研发项目具有经济可行性</a:t>
            </a:r>
          </a:p>
        </p:txBody>
      </p:sp>
    </p:spTree>
    <p:extLst>
      <p:ext uri="{BB962C8B-B14F-4D97-AF65-F5344CB8AC3E}">
        <p14:creationId xmlns:p14="http://schemas.microsoft.com/office/powerpoint/2010/main" val="285421113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5"/>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Amortization of Intangibles</a:t>
            </a:r>
            <a:r>
              <a:rPr lang="zh-CN" altLang="en-US" sz="2800" dirty="0">
                <a:solidFill>
                  <a:srgbClr val="CC0000"/>
                </a:solidFill>
                <a:latin typeface="Liberation Sans" panose="020B0604020202020204" pitchFamily="34" charset="0"/>
              </a:rPr>
              <a:t> 摊销</a:t>
            </a:r>
            <a:endParaRPr lang="en-US" altLang="en-US" sz="2800" dirty="0">
              <a:solidFill>
                <a:srgbClr val="CC0000"/>
              </a:solidFill>
              <a:latin typeface="Liberation Sans" panose="020B0604020202020204" pitchFamily="34" charset="0"/>
            </a:endParaRPr>
          </a:p>
        </p:txBody>
      </p:sp>
      <p:sp>
        <p:nvSpPr>
          <p:cNvPr id="1103884"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198" name="Text Box 13"/>
          <p:cNvSpPr txBox="1">
            <a:spLocks noChangeArrowheads="1"/>
          </p:cNvSpPr>
          <p:nvPr/>
        </p:nvSpPr>
        <p:spPr bwMode="auto">
          <a:xfrm>
            <a:off x="609600" y="1981200"/>
            <a:ext cx="7924800" cy="45346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500" dirty="0">
                <a:solidFill>
                  <a:schemeClr val="tx1"/>
                </a:solidFill>
                <a:latin typeface="Liberation Sans" panose="020B0604020202020204" pitchFamily="34" charset="0"/>
              </a:rPr>
              <a:t>Limited-Life Intangibles</a:t>
            </a:r>
            <a:r>
              <a:rPr lang="zh-CN" altLang="en-US" sz="2500" dirty="0">
                <a:solidFill>
                  <a:schemeClr val="tx1"/>
                </a:solidFill>
                <a:latin typeface="Liberation Sans" panose="020B0604020202020204" pitchFamily="34" charset="0"/>
              </a:rPr>
              <a:t> 有限使用寿命无形资产</a:t>
            </a:r>
            <a:endParaRPr lang="en-US" altLang="en-US" sz="2500"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Amortize by systematic charge to expense over useful life.</a:t>
            </a:r>
          </a:p>
          <a:p>
            <a:pPr lvl="1" algn="l">
              <a:lnSpc>
                <a:spcPct val="125000"/>
              </a:lnSpc>
              <a:spcBef>
                <a:spcPts val="1200"/>
              </a:spcBef>
              <a:buClr>
                <a:srgbClr val="CC0000"/>
              </a:buClr>
              <a:buSzPct val="80000"/>
              <a:buFont typeface="Wingdings" pitchFamily="2" charset="2"/>
              <a:buChar char="u"/>
            </a:pPr>
            <a:r>
              <a:rPr lang="en-US" altLang="en-US" sz="2100" b="0" dirty="0">
                <a:solidFill>
                  <a:srgbClr val="0070C0"/>
                </a:solidFill>
                <a:latin typeface="Liberation Sans" panose="020B0604020202020204" pitchFamily="34" charset="0"/>
              </a:rPr>
              <a:t>Amortization expense should reﬂect the pattern in which the company consumes or uses up the asset.</a:t>
            </a:r>
          </a:p>
          <a:p>
            <a:pPr lvl="1" algn="l">
              <a:lnSpc>
                <a:spcPct val="125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Credit asset account or </a:t>
            </a:r>
            <a:r>
              <a:rPr lang="en-US" altLang="en-US" sz="2100" b="0" u="sng" dirty="0">
                <a:solidFill>
                  <a:schemeClr val="tx1"/>
                </a:solidFill>
                <a:latin typeface="Liberation Sans" panose="020B0604020202020204" pitchFamily="34" charset="0"/>
              </a:rPr>
              <a:t>accumulated amortization.</a:t>
            </a:r>
            <a:r>
              <a:rPr lang="zh-CN" altLang="en-US" sz="2100" b="0" u="sng" dirty="0">
                <a:solidFill>
                  <a:schemeClr val="tx1"/>
                </a:solidFill>
                <a:latin typeface="Liberation Sans" panose="020B0604020202020204" pitchFamily="34" charset="0"/>
              </a:rPr>
              <a:t> 累计摊销</a:t>
            </a:r>
            <a:endParaRPr lang="en-US" altLang="en-US" sz="2100" b="0" u="sng"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Amortization should be </a:t>
            </a:r>
            <a:r>
              <a:rPr lang="en-US" altLang="en-US" sz="2100" b="0" u="sng" dirty="0">
                <a:solidFill>
                  <a:schemeClr val="tx1"/>
                </a:solidFill>
                <a:latin typeface="Liberation Sans" panose="020B0604020202020204" pitchFamily="34" charset="0"/>
              </a:rPr>
              <a:t>cost less residual value</a:t>
            </a:r>
            <a:r>
              <a:rPr lang="en-US" altLang="en-US" sz="2100" b="0" dirty="0">
                <a:solidFill>
                  <a:schemeClr val="tx1"/>
                </a:solidFill>
                <a:latin typeface="Liberation Sans" panose="020B0604020202020204" pitchFamily="34" charset="0"/>
              </a:rPr>
              <a:t>.</a:t>
            </a:r>
          </a:p>
          <a:p>
            <a:pPr lvl="1" algn="l">
              <a:lnSpc>
                <a:spcPct val="125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Companies must evaluate the limited-life intangibles </a:t>
            </a:r>
            <a:r>
              <a:rPr lang="en-US" altLang="en-US" sz="2100" b="0" u="sng" dirty="0">
                <a:solidFill>
                  <a:schemeClr val="tx1"/>
                </a:solidFill>
                <a:latin typeface="Liberation Sans" panose="020B0604020202020204" pitchFamily="34" charset="0"/>
              </a:rPr>
              <a:t>annually for impairment</a:t>
            </a:r>
            <a:r>
              <a:rPr lang="en-US" altLang="en-US" sz="2100" b="0" dirty="0">
                <a:solidFill>
                  <a:schemeClr val="tx1"/>
                </a:solidFill>
                <a:latin typeface="Liberation Sans" panose="020B0604020202020204" pitchFamily="34" charset="0"/>
              </a:rPr>
              <a:t>.</a:t>
            </a:r>
          </a:p>
        </p:txBody>
      </p:sp>
      <p:sp>
        <p:nvSpPr>
          <p:cNvPr id="7"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8"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无形资产问题</a:t>
            </a:r>
            <a:endParaRPr lang="en-US" altLang="en-US" sz="3200" dirty="0">
              <a:solidFill>
                <a:schemeClr val="tx1"/>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wipe(left)">
                                      <p:cBhvr>
                                        <p:cTn id="7" dur="500"/>
                                        <p:tgtEl>
                                          <p:spTgt spid="8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8">
                                            <p:txEl>
                                              <p:pRg st="1" end="1"/>
                                            </p:txEl>
                                          </p:spTgt>
                                        </p:tgtEl>
                                        <p:attrNameLst>
                                          <p:attrName>style.visibility</p:attrName>
                                        </p:attrNameLst>
                                      </p:cBhvr>
                                      <p:to>
                                        <p:strVal val="visible"/>
                                      </p:to>
                                    </p:set>
                                    <p:animEffect transition="in" filter="wipe(left)">
                                      <p:cBhvr>
                                        <p:cTn id="12" dur="500"/>
                                        <p:tgtEl>
                                          <p:spTgt spid="8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8">
                                            <p:txEl>
                                              <p:pRg st="2" end="2"/>
                                            </p:txEl>
                                          </p:spTgt>
                                        </p:tgtEl>
                                        <p:attrNameLst>
                                          <p:attrName>style.visibility</p:attrName>
                                        </p:attrNameLst>
                                      </p:cBhvr>
                                      <p:to>
                                        <p:strVal val="visible"/>
                                      </p:to>
                                    </p:set>
                                    <p:animEffect transition="in" filter="wipe(left)">
                                      <p:cBhvr>
                                        <p:cTn id="17" dur="500"/>
                                        <p:tgtEl>
                                          <p:spTgt spid="81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8">
                                            <p:txEl>
                                              <p:pRg st="3" end="3"/>
                                            </p:txEl>
                                          </p:spTgt>
                                        </p:tgtEl>
                                        <p:attrNameLst>
                                          <p:attrName>style.visibility</p:attrName>
                                        </p:attrNameLst>
                                      </p:cBhvr>
                                      <p:to>
                                        <p:strVal val="visible"/>
                                      </p:to>
                                    </p:set>
                                    <p:animEffect transition="in" filter="wipe(left)">
                                      <p:cBhvr>
                                        <p:cTn id="22" dur="500"/>
                                        <p:tgtEl>
                                          <p:spTgt spid="81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8">
                                            <p:txEl>
                                              <p:pRg st="4" end="4"/>
                                            </p:txEl>
                                          </p:spTgt>
                                        </p:tgtEl>
                                        <p:attrNameLst>
                                          <p:attrName>style.visibility</p:attrName>
                                        </p:attrNameLst>
                                      </p:cBhvr>
                                      <p:to>
                                        <p:strVal val="visible"/>
                                      </p:to>
                                    </p:set>
                                    <p:animEffect transition="in" filter="wipe(left)">
                                      <p:cBhvr>
                                        <p:cTn id="27" dur="500"/>
                                        <p:tgtEl>
                                          <p:spTgt spid="81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98">
                                            <p:txEl>
                                              <p:pRg st="5" end="5"/>
                                            </p:txEl>
                                          </p:spTgt>
                                        </p:tgtEl>
                                        <p:attrNameLst>
                                          <p:attrName>style.visibility</p:attrName>
                                        </p:attrNameLst>
                                      </p:cBhvr>
                                      <p:to>
                                        <p:strVal val="visible"/>
                                      </p:to>
                                    </p:set>
                                    <p:animEffect transition="in" filter="wipe(left)">
                                      <p:cBhvr>
                                        <p:cTn id="32" dur="500"/>
                                        <p:tgtEl>
                                          <p:spTgt spid="81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bldLvl="3"/>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5"/>
          <p:cNvSpPr txBox="1">
            <a:spLocks noChangeArrowheads="1"/>
          </p:cNvSpPr>
          <p:nvPr/>
        </p:nvSpPr>
        <p:spPr bwMode="auto">
          <a:xfrm>
            <a:off x="609600" y="121387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Amortization of Intangibles</a:t>
            </a:r>
            <a:r>
              <a:rPr lang="zh-CN" altLang="en-US" sz="2800" dirty="0">
                <a:solidFill>
                  <a:srgbClr val="CC0000"/>
                </a:solidFill>
                <a:latin typeface="Liberation Sans" panose="020B0604020202020204" pitchFamily="34" charset="0"/>
              </a:rPr>
              <a:t> 摊销</a:t>
            </a:r>
            <a:endParaRPr lang="en-US" altLang="en-US" sz="2800" dirty="0">
              <a:solidFill>
                <a:srgbClr val="CC0000"/>
              </a:solidFill>
              <a:latin typeface="Liberation Sans" panose="020B0604020202020204" pitchFamily="34" charset="0"/>
            </a:endParaRPr>
          </a:p>
        </p:txBody>
      </p:sp>
      <p:sp>
        <p:nvSpPr>
          <p:cNvPr id="1103884"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198" name="Text Box 13"/>
          <p:cNvSpPr txBox="1">
            <a:spLocks noChangeArrowheads="1"/>
          </p:cNvSpPr>
          <p:nvPr/>
        </p:nvSpPr>
        <p:spPr bwMode="auto">
          <a:xfrm>
            <a:off x="609600" y="1828800"/>
            <a:ext cx="7848600" cy="4969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500" dirty="0">
                <a:solidFill>
                  <a:schemeClr val="tx1"/>
                </a:solidFill>
                <a:latin typeface="Liberation Sans" panose="020B0604020202020204" pitchFamily="34" charset="0"/>
              </a:rPr>
              <a:t>Limited-Life Intangibles-</a:t>
            </a:r>
            <a:r>
              <a:rPr lang="en-US" altLang="en-US" sz="2500" i="1" dirty="0">
                <a:solidFill>
                  <a:srgbClr val="FF0000"/>
                </a:solidFill>
                <a:latin typeface="Liberation Sans" panose="020B0604020202020204" pitchFamily="34" charset="0"/>
              </a:rPr>
              <a:t>useful life</a:t>
            </a:r>
            <a:r>
              <a:rPr lang="zh-CN" altLang="en-US" sz="2500" i="1" dirty="0">
                <a:solidFill>
                  <a:srgbClr val="FF0000"/>
                </a:solidFill>
                <a:latin typeface="Liberation Sans" panose="020B0604020202020204" pitchFamily="34" charset="0"/>
              </a:rPr>
              <a:t> </a:t>
            </a:r>
            <a:endParaRPr lang="en-US" altLang="en-US" sz="2500" i="1" dirty="0">
              <a:solidFill>
                <a:srgbClr val="FF0000"/>
              </a:solidFill>
              <a:latin typeface="Liberation Sans" panose="020B0604020202020204" pitchFamily="34" charset="0"/>
            </a:endParaRP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The expected use of the asset by the company.</a:t>
            </a: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The effects of obsolescence, demand, competition, and other economic factors. </a:t>
            </a: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Any provisions (legal, regulatory, or contractual) that enable renewal or extension of the asset’s legal or contractual life without substantial cost. This factor assumes that there is evidence to support renewal or extension.</a:t>
            </a: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The level of maintenance expenditure required to obtain the expected future cash flows from the asset. </a:t>
            </a: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Any legal, regulatory, or contractual provisions that may limit the useful life.</a:t>
            </a:r>
          </a:p>
          <a:p>
            <a:pPr lvl="1" algn="l">
              <a:spcBef>
                <a:spcPts val="0"/>
              </a:spcBef>
              <a:buClr>
                <a:srgbClr val="CC0000"/>
              </a:buClr>
              <a:buSzPct val="80000"/>
              <a:buFont typeface="Wingdings" pitchFamily="2" charset="2"/>
              <a:buChar char="u"/>
            </a:pPr>
            <a:r>
              <a:rPr lang="en-US" altLang="en-US" b="0" dirty="0">
                <a:solidFill>
                  <a:schemeClr val="tx1"/>
                </a:solidFill>
                <a:latin typeface="Liberation Sans" panose="020B0604020202020204" pitchFamily="34" charset="0"/>
              </a:rPr>
              <a:t>The expected useful life of another asset or a group of assets to which the useful life of the intangible asset may relate (such as lease rights to a studio lot). </a:t>
            </a:r>
          </a:p>
          <a:p>
            <a:pPr lvl="1" algn="l">
              <a:lnSpc>
                <a:spcPct val="125000"/>
              </a:lnSpc>
              <a:spcBef>
                <a:spcPts val="1200"/>
              </a:spcBef>
              <a:buClr>
                <a:srgbClr val="CC0000"/>
              </a:buClr>
              <a:buSzPct val="80000"/>
              <a:buFont typeface="Wingdings" pitchFamily="2" charset="2"/>
              <a:buChar char="u"/>
            </a:pPr>
            <a:endParaRPr lang="en-US" altLang="en-US" sz="2100" b="0" dirty="0">
              <a:solidFill>
                <a:schemeClr val="tx1"/>
              </a:solidFill>
              <a:latin typeface="Liberation Sans" panose="020B0604020202020204" pitchFamily="34" charset="0"/>
            </a:endParaRPr>
          </a:p>
        </p:txBody>
      </p:sp>
      <p:sp>
        <p:nvSpPr>
          <p:cNvPr id="7"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8"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无形资产问题</a:t>
            </a:r>
            <a:endParaRPr lang="en-US" altLang="en-US" sz="3200" dirty="0">
              <a:solidFill>
                <a:schemeClr val="tx1"/>
              </a:solidFill>
              <a:latin typeface="Liberation Sans" panose="020B0604020202020204" pitchFamily="34" charset="0"/>
            </a:endParaRPr>
          </a:p>
        </p:txBody>
      </p:sp>
    </p:spTree>
    <p:extLst>
      <p:ext uri="{BB962C8B-B14F-4D97-AF65-F5344CB8AC3E}">
        <p14:creationId xmlns:p14="http://schemas.microsoft.com/office/powerpoint/2010/main" val="27613205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8">
                                            <p:txEl>
                                              <p:pRg st="0" end="0"/>
                                            </p:txEl>
                                          </p:spTgt>
                                        </p:tgtEl>
                                        <p:attrNameLst>
                                          <p:attrName>style.visibility</p:attrName>
                                        </p:attrNameLst>
                                      </p:cBhvr>
                                      <p:to>
                                        <p:strVal val="visible"/>
                                      </p:to>
                                    </p:set>
                                    <p:animEffect transition="in" filter="wipe(left)">
                                      <p:cBhvr>
                                        <p:cTn id="7" dur="500"/>
                                        <p:tgtEl>
                                          <p:spTgt spid="81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8">
                                            <p:txEl>
                                              <p:pRg st="1" end="1"/>
                                            </p:txEl>
                                          </p:spTgt>
                                        </p:tgtEl>
                                        <p:attrNameLst>
                                          <p:attrName>style.visibility</p:attrName>
                                        </p:attrNameLst>
                                      </p:cBhvr>
                                      <p:to>
                                        <p:strVal val="visible"/>
                                      </p:to>
                                    </p:set>
                                    <p:animEffect transition="in" filter="wipe(left)">
                                      <p:cBhvr>
                                        <p:cTn id="12" dur="500"/>
                                        <p:tgtEl>
                                          <p:spTgt spid="81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8">
                                            <p:txEl>
                                              <p:pRg st="2" end="2"/>
                                            </p:txEl>
                                          </p:spTgt>
                                        </p:tgtEl>
                                        <p:attrNameLst>
                                          <p:attrName>style.visibility</p:attrName>
                                        </p:attrNameLst>
                                      </p:cBhvr>
                                      <p:to>
                                        <p:strVal val="visible"/>
                                      </p:to>
                                    </p:set>
                                    <p:animEffect transition="in" filter="wipe(left)">
                                      <p:cBhvr>
                                        <p:cTn id="17" dur="500"/>
                                        <p:tgtEl>
                                          <p:spTgt spid="81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8">
                                            <p:txEl>
                                              <p:pRg st="3" end="3"/>
                                            </p:txEl>
                                          </p:spTgt>
                                        </p:tgtEl>
                                        <p:attrNameLst>
                                          <p:attrName>style.visibility</p:attrName>
                                        </p:attrNameLst>
                                      </p:cBhvr>
                                      <p:to>
                                        <p:strVal val="visible"/>
                                      </p:to>
                                    </p:set>
                                    <p:animEffect transition="in" filter="wipe(left)">
                                      <p:cBhvr>
                                        <p:cTn id="22" dur="500"/>
                                        <p:tgtEl>
                                          <p:spTgt spid="81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98">
                                            <p:txEl>
                                              <p:pRg st="4" end="4"/>
                                            </p:txEl>
                                          </p:spTgt>
                                        </p:tgtEl>
                                        <p:attrNameLst>
                                          <p:attrName>style.visibility</p:attrName>
                                        </p:attrNameLst>
                                      </p:cBhvr>
                                      <p:to>
                                        <p:strVal val="visible"/>
                                      </p:to>
                                    </p:set>
                                    <p:animEffect transition="in" filter="wipe(left)">
                                      <p:cBhvr>
                                        <p:cTn id="27" dur="500"/>
                                        <p:tgtEl>
                                          <p:spTgt spid="81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98">
                                            <p:txEl>
                                              <p:pRg st="5" end="5"/>
                                            </p:txEl>
                                          </p:spTgt>
                                        </p:tgtEl>
                                        <p:attrNameLst>
                                          <p:attrName>style.visibility</p:attrName>
                                        </p:attrNameLst>
                                      </p:cBhvr>
                                      <p:to>
                                        <p:strVal val="visible"/>
                                      </p:to>
                                    </p:set>
                                    <p:animEffect transition="in" filter="wipe(left)">
                                      <p:cBhvr>
                                        <p:cTn id="32" dur="500"/>
                                        <p:tgtEl>
                                          <p:spTgt spid="81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198">
                                            <p:txEl>
                                              <p:pRg st="6" end="6"/>
                                            </p:txEl>
                                          </p:spTgt>
                                        </p:tgtEl>
                                        <p:attrNameLst>
                                          <p:attrName>style.visibility</p:attrName>
                                        </p:attrNameLst>
                                      </p:cBhvr>
                                      <p:to>
                                        <p:strVal val="visible"/>
                                      </p:to>
                                    </p:set>
                                    <p:animEffect transition="in" filter="wipe(left)">
                                      <p:cBhvr>
                                        <p:cTn id="37" dur="500"/>
                                        <p:tgtEl>
                                          <p:spTgt spid="81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p" bldLvl="3"/>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Amortization of Intangibles</a:t>
            </a:r>
            <a:r>
              <a:rPr lang="zh-CN" altLang="en-US" sz="2800" dirty="0">
                <a:solidFill>
                  <a:srgbClr val="CC0000"/>
                </a:solidFill>
                <a:latin typeface="Liberation Sans" panose="020B0604020202020204" pitchFamily="34" charset="0"/>
              </a:rPr>
              <a:t> 摊销</a:t>
            </a:r>
            <a:endParaRPr lang="en-US" altLang="en-US" sz="2800" dirty="0">
              <a:solidFill>
                <a:srgbClr val="CC0000"/>
              </a:solidFill>
              <a:latin typeface="Liberation Sans" panose="020B0604020202020204" pitchFamily="34" charset="0"/>
            </a:endParaRPr>
          </a:p>
        </p:txBody>
      </p:sp>
      <p:sp>
        <p:nvSpPr>
          <p:cNvPr id="1217547"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9" name="Text Box 13"/>
          <p:cNvSpPr txBox="1">
            <a:spLocks noChangeArrowheads="1"/>
          </p:cNvSpPr>
          <p:nvPr/>
        </p:nvSpPr>
        <p:spPr bwMode="auto">
          <a:xfrm>
            <a:off x="609600" y="1981200"/>
            <a:ext cx="8153400" cy="2961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500" dirty="0">
                <a:solidFill>
                  <a:schemeClr val="tx1"/>
                </a:solidFill>
                <a:latin typeface="Liberation Sans" panose="020B0604020202020204" pitchFamily="34" charset="0"/>
              </a:rPr>
              <a:t>Indefinite-Life Intangibles</a:t>
            </a:r>
            <a:r>
              <a:rPr lang="zh-CN" altLang="en-US" sz="2500" dirty="0">
                <a:solidFill>
                  <a:schemeClr val="tx1"/>
                </a:solidFill>
                <a:latin typeface="Liberation Sans" panose="020B0604020202020204" pitchFamily="34" charset="0"/>
              </a:rPr>
              <a:t> 使用寿命不确定的无形资产</a:t>
            </a:r>
            <a:endParaRPr lang="en-US" altLang="en-US" sz="2500" dirty="0">
              <a:solidFill>
                <a:schemeClr val="tx1"/>
              </a:solidFill>
              <a:latin typeface="Liberation Sans" panose="020B0604020202020204" pitchFamily="34" charset="0"/>
            </a:endParaRPr>
          </a:p>
          <a:p>
            <a:pPr lvl="1"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No foreseeable limit on time the asset is expected to provide cash flows. </a:t>
            </a:r>
          </a:p>
          <a:p>
            <a:pPr lvl="1" algn="l">
              <a:lnSpc>
                <a:spcPct val="120000"/>
              </a:lnSpc>
              <a:spcBef>
                <a:spcPct val="50000"/>
              </a:spcBef>
              <a:buClr>
                <a:srgbClr val="CC0000"/>
              </a:buClr>
              <a:buSzPct val="80000"/>
              <a:buFont typeface="Wingdings" pitchFamily="2" charset="2"/>
              <a:buChar char="u"/>
            </a:pPr>
            <a:r>
              <a:rPr lang="en-US" altLang="en-US" sz="2100" b="0" i="1" u="sng" dirty="0">
                <a:solidFill>
                  <a:schemeClr val="tx1"/>
                </a:solidFill>
                <a:latin typeface="Liberation Sans" panose="020B0604020202020204" pitchFamily="34" charset="0"/>
              </a:rPr>
              <a:t>No amortization</a:t>
            </a:r>
            <a:r>
              <a:rPr lang="en-US" altLang="en-US" sz="2100" b="0" dirty="0">
                <a:solidFill>
                  <a:schemeClr val="tx1"/>
                </a:solidFill>
                <a:latin typeface="Liberation Sans" panose="020B0604020202020204" pitchFamily="34" charset="0"/>
              </a:rPr>
              <a:t>.</a:t>
            </a:r>
          </a:p>
          <a:p>
            <a:pPr lvl="1"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Must test indefinite-life intangibles for </a:t>
            </a:r>
            <a:r>
              <a:rPr lang="en-US" altLang="en-US" sz="2100" u="sng" dirty="0">
                <a:solidFill>
                  <a:schemeClr val="tx1"/>
                </a:solidFill>
                <a:latin typeface="Liberation Sans" panose="020B0604020202020204" pitchFamily="34" charset="0"/>
              </a:rPr>
              <a:t>impairment</a:t>
            </a:r>
            <a:r>
              <a:rPr lang="en-US" altLang="en-US" sz="2100" b="0" u="sng" dirty="0">
                <a:solidFill>
                  <a:schemeClr val="tx1"/>
                </a:solidFill>
                <a:latin typeface="Liberation Sans" panose="020B0604020202020204" pitchFamily="34" charset="0"/>
              </a:rPr>
              <a:t> at least annually.</a:t>
            </a:r>
          </a:p>
        </p:txBody>
      </p:sp>
      <p:sp>
        <p:nvSpPr>
          <p:cNvPr id="7"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无形资产问题</a:t>
            </a:r>
            <a:endParaRPr lang="en-US" altLang="en-US" sz="3200" dirty="0">
              <a:solidFill>
                <a:schemeClr val="tx1"/>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3"/>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8"/>
          <p:cNvSpPr txBox="1">
            <a:spLocks noChangeArrowheads="1"/>
          </p:cNvSpPr>
          <p:nvPr/>
        </p:nvSpPr>
        <p:spPr bwMode="auto">
          <a:xfrm>
            <a:off x="321677" y="4238979"/>
            <a:ext cx="4343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1200" dirty="0">
                <a:solidFill>
                  <a:srgbClr val="006666"/>
                </a:solidFill>
                <a:latin typeface="Liberation Sans" panose="020B0604020202020204" pitchFamily="34" charset="0"/>
              </a:rPr>
              <a:t>ILLUSTRATION 12.2</a:t>
            </a:r>
          </a:p>
          <a:p>
            <a:pPr algn="l"/>
            <a:r>
              <a:rPr lang="en-US" altLang="en-US" sz="1200" b="0" dirty="0">
                <a:latin typeface="Liberation Sans" panose="020B0604020202020204" pitchFamily="34" charset="0"/>
              </a:rPr>
              <a:t>Accounting Treatment for Intangibles</a:t>
            </a:r>
            <a:endParaRPr lang="en-US" altLang="en-US" sz="1200" b="0" dirty="0">
              <a:solidFill>
                <a:srgbClr val="CC0000"/>
              </a:solidFill>
              <a:latin typeface="Liberation Sans" panose="020B0604020202020204" pitchFamily="34" charset="0"/>
            </a:endParaRPr>
          </a:p>
        </p:txBody>
      </p:sp>
      <p:sp>
        <p:nvSpPr>
          <p:cNvPr id="10244" name="Text Box 10"/>
          <p:cNvSpPr txBox="1">
            <a:spLocks noChangeArrowheads="1"/>
          </p:cNvSpPr>
          <p:nvPr/>
        </p:nvSpPr>
        <p:spPr bwMode="auto">
          <a:xfrm>
            <a:off x="609600" y="1371600"/>
            <a:ext cx="57912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Amortization of Intangibles</a:t>
            </a:r>
            <a:r>
              <a:rPr lang="zh-CN" altLang="en-US" dirty="0"/>
              <a:t> 摊销</a:t>
            </a:r>
            <a:endParaRPr lang="en-US" altLang="en-US" dirty="0"/>
          </a:p>
        </p:txBody>
      </p:sp>
      <p:sp>
        <p:nvSpPr>
          <p:cNvPr id="1105937" name="Line 17"/>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8" name="Rectangle 7"/>
          <p:cNvSpPr>
            <a:spLocks noChangeArrowheads="1"/>
          </p:cNvSpPr>
          <p:nvPr/>
        </p:nvSpPr>
        <p:spPr bwMode="auto">
          <a:xfrm>
            <a:off x="619693"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无形资产问题</a:t>
            </a:r>
            <a:endParaRPr lang="en-US" altLang="en-US" sz="3200" dirty="0">
              <a:solidFill>
                <a:schemeClr val="tx1"/>
              </a:solidFill>
              <a:latin typeface="Liberation Sans" panose="020B0604020202020204" pitchFamily="34" charset="0"/>
            </a:endParaRPr>
          </a:p>
        </p:txBody>
      </p:sp>
      <p:pic>
        <p:nvPicPr>
          <p:cNvPr id="2" name="Picture 1"/>
          <p:cNvPicPr>
            <a:picLocks noChangeAspect="1"/>
          </p:cNvPicPr>
          <p:nvPr/>
        </p:nvPicPr>
        <p:blipFill>
          <a:blip r:embed="rId3"/>
          <a:stretch>
            <a:fillRect/>
          </a:stretch>
        </p:blipFill>
        <p:spPr>
          <a:xfrm>
            <a:off x="380999" y="2133600"/>
            <a:ext cx="8382001" cy="2079854"/>
          </a:xfrm>
          <a:prstGeom prst="rect">
            <a:avLst/>
          </a:prstGeom>
        </p:spPr>
      </p:pic>
      <p:sp>
        <p:nvSpPr>
          <p:cNvPr id="3" name="Rectangle 2">
            <a:extLst>
              <a:ext uri="{FF2B5EF4-FFF2-40B4-BE49-F238E27FC236}">
                <a16:creationId xmlns:a16="http://schemas.microsoft.com/office/drawing/2014/main" id="{93CB9C82-E049-E009-C826-3AD0F4999C34}"/>
              </a:ext>
            </a:extLst>
          </p:cNvPr>
          <p:cNvSpPr/>
          <p:nvPr/>
        </p:nvSpPr>
        <p:spPr bwMode="auto">
          <a:xfrm>
            <a:off x="5181600" y="3200400"/>
            <a:ext cx="1295400" cy="45720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2</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Describe the accounting for various types of intangible assets.</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8767646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609600" y="1960844"/>
            <a:ext cx="411480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0000"/>
              </a:lnSpc>
              <a:spcBef>
                <a:spcPct val="30000"/>
              </a:spcBef>
              <a:spcAft>
                <a:spcPct val="20000"/>
              </a:spcAft>
              <a:buSzPct val="80000"/>
            </a:pPr>
            <a:r>
              <a:rPr lang="en-US" altLang="en-US" sz="2600" dirty="0">
                <a:solidFill>
                  <a:schemeClr val="tx1"/>
                </a:solidFill>
                <a:latin typeface="Liberation Sans" panose="020B0604020202020204" pitchFamily="34" charset="0"/>
              </a:rPr>
              <a:t>Six Major Categories:</a:t>
            </a:r>
            <a:endParaRPr lang="en-US" altLang="en-US" sz="2600" b="0" dirty="0">
              <a:solidFill>
                <a:schemeClr val="tx1"/>
              </a:solidFill>
              <a:latin typeface="Liberation Sans" panose="020B0604020202020204" pitchFamily="34" charset="0"/>
            </a:endParaRPr>
          </a:p>
        </p:txBody>
      </p:sp>
      <p:sp>
        <p:nvSpPr>
          <p:cNvPr id="12292" name="Text Box 7"/>
          <p:cNvSpPr txBox="1">
            <a:spLocks noChangeArrowheads="1"/>
          </p:cNvSpPr>
          <p:nvPr/>
        </p:nvSpPr>
        <p:spPr bwMode="auto">
          <a:xfrm>
            <a:off x="825500" y="2624419"/>
            <a:ext cx="3746500" cy="1680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74675" indent="-574675">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60000"/>
              </a:spcBef>
              <a:buFont typeface="+mj-lt"/>
              <a:buAutoNum type="arabicPeriod"/>
            </a:pPr>
            <a:r>
              <a:rPr lang="en-US" altLang="en-US" sz="2200" b="0" dirty="0">
                <a:solidFill>
                  <a:schemeClr val="tx1"/>
                </a:solidFill>
                <a:latin typeface="Liberation Sans" panose="020B0604020202020204" pitchFamily="34" charset="0"/>
              </a:rPr>
              <a:t>Marketing-related.</a:t>
            </a:r>
            <a:r>
              <a:rPr lang="zh-CN" altLang="en-US" sz="2200" b="0" dirty="0">
                <a:solidFill>
                  <a:schemeClr val="tx1"/>
                </a:solidFill>
                <a:latin typeface="Liberation Sans" panose="020B0604020202020204" pitchFamily="34" charset="0"/>
              </a:rPr>
              <a:t> 市场</a:t>
            </a:r>
            <a:endParaRPr lang="en-US" altLang="en-US" sz="2200" b="0" dirty="0">
              <a:solidFill>
                <a:schemeClr val="tx1"/>
              </a:solidFill>
              <a:latin typeface="Liberation Sans" panose="020B0604020202020204" pitchFamily="34" charset="0"/>
            </a:endParaRPr>
          </a:p>
          <a:p>
            <a:pPr algn="l">
              <a:lnSpc>
                <a:spcPct val="120000"/>
              </a:lnSpc>
              <a:spcBef>
                <a:spcPct val="60000"/>
              </a:spcBef>
              <a:buFont typeface="+mj-lt"/>
              <a:buAutoNum type="arabicPeriod"/>
            </a:pPr>
            <a:r>
              <a:rPr lang="en-US" altLang="en-US" sz="2200" b="0" dirty="0">
                <a:solidFill>
                  <a:schemeClr val="tx1"/>
                </a:solidFill>
                <a:latin typeface="Liberation Sans" panose="020B0604020202020204" pitchFamily="34" charset="0"/>
              </a:rPr>
              <a:t>Customer-related.</a:t>
            </a:r>
            <a:r>
              <a:rPr lang="zh-CN" altLang="en-US" sz="2200" b="0" dirty="0">
                <a:solidFill>
                  <a:schemeClr val="tx1"/>
                </a:solidFill>
                <a:latin typeface="Liberation Sans" panose="020B0604020202020204" pitchFamily="34" charset="0"/>
              </a:rPr>
              <a:t> 客户</a:t>
            </a:r>
            <a:endParaRPr lang="en-US" altLang="en-US" sz="2200" b="0" dirty="0">
              <a:solidFill>
                <a:schemeClr val="tx1"/>
              </a:solidFill>
              <a:latin typeface="Liberation Sans" panose="020B0604020202020204" pitchFamily="34" charset="0"/>
            </a:endParaRPr>
          </a:p>
          <a:p>
            <a:pPr algn="l">
              <a:lnSpc>
                <a:spcPct val="120000"/>
              </a:lnSpc>
              <a:spcBef>
                <a:spcPct val="60000"/>
              </a:spcBef>
              <a:buFont typeface="+mj-lt"/>
              <a:buAutoNum type="arabicPeriod"/>
            </a:pPr>
            <a:r>
              <a:rPr lang="en-US" altLang="en-US" sz="2200" b="0" dirty="0">
                <a:solidFill>
                  <a:schemeClr val="tx1"/>
                </a:solidFill>
                <a:latin typeface="Liberation Sans" panose="020B0604020202020204" pitchFamily="34" charset="0"/>
              </a:rPr>
              <a:t>Artistic-related.</a:t>
            </a:r>
            <a:r>
              <a:rPr lang="zh-CN" altLang="en-US" sz="2200" b="0" dirty="0">
                <a:solidFill>
                  <a:schemeClr val="tx1"/>
                </a:solidFill>
                <a:latin typeface="Liberation Sans" panose="020B0604020202020204" pitchFamily="34" charset="0"/>
              </a:rPr>
              <a:t> 艺术</a:t>
            </a:r>
            <a:endParaRPr lang="en-US" altLang="en-US" sz="2200" b="0" dirty="0">
              <a:solidFill>
                <a:schemeClr val="tx1"/>
              </a:solidFill>
              <a:latin typeface="Liberation Sans" panose="020B0604020202020204" pitchFamily="34" charset="0"/>
            </a:endParaRPr>
          </a:p>
        </p:txBody>
      </p:sp>
      <p:sp>
        <p:nvSpPr>
          <p:cNvPr id="12293" name="Text Box 8"/>
          <p:cNvSpPr txBox="1">
            <a:spLocks noChangeArrowheads="1"/>
          </p:cNvSpPr>
          <p:nvPr/>
        </p:nvSpPr>
        <p:spPr bwMode="auto">
          <a:xfrm>
            <a:off x="4495800" y="2626007"/>
            <a:ext cx="4038600" cy="1682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574675" indent="-574675" algn="l">
              <a:lnSpc>
                <a:spcPct val="120000"/>
              </a:lnSpc>
              <a:spcBef>
                <a:spcPct val="60000"/>
              </a:spcBef>
              <a:buFont typeface="+mj-lt"/>
              <a:buAutoNum type="arabicPeriod"/>
              <a:defRPr sz="2200" b="0">
                <a:solidFill>
                  <a:schemeClr val="tx1"/>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buFont typeface="+mj-lt"/>
              <a:buAutoNum type="arabicPeriod" startAt="4"/>
            </a:pPr>
            <a:r>
              <a:rPr lang="en-US" altLang="en-US" dirty="0"/>
              <a:t>Contract-related.</a:t>
            </a:r>
            <a:r>
              <a:rPr lang="zh-CN" altLang="en-US" dirty="0"/>
              <a:t> 合同</a:t>
            </a:r>
            <a:endParaRPr lang="en-US" altLang="en-US" dirty="0"/>
          </a:p>
          <a:p>
            <a:pPr>
              <a:buAutoNum type="arabicPeriod" startAt="4"/>
            </a:pPr>
            <a:r>
              <a:rPr lang="en-US" altLang="en-US" dirty="0"/>
              <a:t>Technology-related.</a:t>
            </a:r>
            <a:r>
              <a:rPr lang="zh-CN" altLang="en-US" dirty="0"/>
              <a:t> 技术</a:t>
            </a:r>
            <a:endParaRPr lang="en-US" altLang="en-US" dirty="0"/>
          </a:p>
          <a:p>
            <a:pPr>
              <a:buAutoNum type="arabicPeriod" startAt="4"/>
            </a:pPr>
            <a:r>
              <a:rPr lang="en-US" altLang="en-US" dirty="0"/>
              <a:t>Goodwill.</a:t>
            </a:r>
            <a:r>
              <a:rPr lang="zh-CN" altLang="en-US" dirty="0"/>
              <a:t> 商誉</a:t>
            </a:r>
            <a:endParaRPr lang="en-US" altLang="en-US" dirty="0"/>
          </a:p>
        </p:txBody>
      </p:sp>
      <p:sp>
        <p:nvSpPr>
          <p:cNvPr id="12294"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Types of Intangible </a:t>
            </a:r>
          </a:p>
          <a:p>
            <a:pPr algn="l"/>
            <a:r>
              <a:rPr lang="en-US" altLang="en-US" sz="3200" dirty="0">
                <a:solidFill>
                  <a:schemeClr val="tx1"/>
                </a:solidFill>
                <a:latin typeface="Liberation Sans" panose="020B0604020202020204" pitchFamily="34" charset="0"/>
              </a:rPr>
              <a:t>Assets</a:t>
            </a:r>
            <a:r>
              <a:rPr lang="zh-CN" altLang="en-US" sz="3200" dirty="0">
                <a:solidFill>
                  <a:schemeClr val="tx1"/>
                </a:solidFill>
                <a:latin typeface="Liberation Sans" panose="020B0604020202020204" pitchFamily="34" charset="0"/>
              </a:rPr>
              <a:t> 无形资产的种类</a:t>
            </a:r>
            <a:endParaRPr lang="en-US" altLang="en-US" sz="3200" dirty="0">
              <a:solidFill>
                <a:schemeClr val="tx1"/>
              </a:solidFill>
              <a:latin typeface="Liberation Sans" panose="020B0604020202020204" pitchFamily="34" charset="0"/>
            </a:endParaRPr>
          </a:p>
        </p:txBody>
      </p:sp>
      <p:sp>
        <p:nvSpPr>
          <p:cNvPr id="1349634" name="Line 2"/>
          <p:cNvSpPr>
            <a:spLocks noChangeShapeType="1"/>
          </p:cNvSpPr>
          <p:nvPr/>
        </p:nvSpPr>
        <p:spPr bwMode="auto">
          <a:xfrm>
            <a:off x="381000" y="16002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animEffect transition="in" filter="wipe(left)">
                                      <p:cBhvr>
                                        <p:cTn id="7" dur="500"/>
                                        <p:tgtEl>
                                          <p:spTgt spid="12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2">
                                            <p:txEl>
                                              <p:pRg st="1" end="1"/>
                                            </p:txEl>
                                          </p:spTgt>
                                        </p:tgtEl>
                                        <p:attrNameLst>
                                          <p:attrName>style.visibility</p:attrName>
                                        </p:attrNameLst>
                                      </p:cBhvr>
                                      <p:to>
                                        <p:strVal val="visible"/>
                                      </p:to>
                                    </p:set>
                                    <p:animEffect transition="in" filter="wipe(left)">
                                      <p:cBhvr>
                                        <p:cTn id="12" dur="500"/>
                                        <p:tgtEl>
                                          <p:spTgt spid="12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2">
                                            <p:txEl>
                                              <p:pRg st="2" end="2"/>
                                            </p:txEl>
                                          </p:spTgt>
                                        </p:tgtEl>
                                        <p:attrNameLst>
                                          <p:attrName>style.visibility</p:attrName>
                                        </p:attrNameLst>
                                      </p:cBhvr>
                                      <p:to>
                                        <p:strVal val="visible"/>
                                      </p:to>
                                    </p:set>
                                    <p:animEffect transition="in" filter="wipe(left)">
                                      <p:cBhvr>
                                        <p:cTn id="17" dur="500"/>
                                        <p:tgtEl>
                                          <p:spTgt spid="122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3">
                                            <p:txEl>
                                              <p:pRg st="0" end="0"/>
                                            </p:txEl>
                                          </p:spTgt>
                                        </p:tgtEl>
                                        <p:attrNameLst>
                                          <p:attrName>style.visibility</p:attrName>
                                        </p:attrNameLst>
                                      </p:cBhvr>
                                      <p:to>
                                        <p:strVal val="visible"/>
                                      </p:to>
                                    </p:set>
                                    <p:animEffect transition="in" filter="wipe(left)">
                                      <p:cBhvr>
                                        <p:cTn id="22" dur="500"/>
                                        <p:tgtEl>
                                          <p:spTgt spid="1229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93">
                                            <p:txEl>
                                              <p:pRg st="1" end="1"/>
                                            </p:txEl>
                                          </p:spTgt>
                                        </p:tgtEl>
                                        <p:attrNameLst>
                                          <p:attrName>style.visibility</p:attrName>
                                        </p:attrNameLst>
                                      </p:cBhvr>
                                      <p:to>
                                        <p:strVal val="visible"/>
                                      </p:to>
                                    </p:set>
                                    <p:animEffect transition="in" filter="wipe(left)">
                                      <p:cBhvr>
                                        <p:cTn id="27" dur="500"/>
                                        <p:tgtEl>
                                          <p:spTgt spid="1229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293">
                                            <p:txEl>
                                              <p:pRg st="2" end="2"/>
                                            </p:txEl>
                                          </p:spTgt>
                                        </p:tgtEl>
                                        <p:attrNameLst>
                                          <p:attrName>style.visibility</p:attrName>
                                        </p:attrNameLst>
                                      </p:cBhvr>
                                      <p:to>
                                        <p:strVal val="visible"/>
                                      </p:to>
                                    </p:set>
                                    <p:animEffect transition="in" filter="wipe(left)">
                                      <p:cBhvr>
                                        <p:cTn id="32" dur="500"/>
                                        <p:tgtEl>
                                          <p:spTgt spid="1229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bldLvl="2"/>
      <p:bldP spid="1229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4"/>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0" marR="0" lvl="0" indent="0" algn="l" defTabSz="914400" rtl="0" eaLnBrk="0" fontAlgn="base" latinLnBrk="0" hangingPunct="0">
              <a:lnSpc>
                <a:spcPct val="100000"/>
              </a:lnSpc>
              <a:spcBef>
                <a:spcPct val="30000"/>
              </a:spcBef>
              <a:spcAft>
                <a:spcPct val="20000"/>
              </a:spcAft>
              <a:buClrTx/>
              <a:buSzPct val="80000"/>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Marketing-Related Intangible Assets</a:t>
            </a:r>
          </a:p>
        </p:txBody>
      </p:sp>
      <p:sp>
        <p:nvSpPr>
          <p:cNvPr id="13316" name="Text Box 6"/>
          <p:cNvSpPr txBox="1">
            <a:spLocks noChangeArrowheads="1"/>
          </p:cNvSpPr>
          <p:nvPr/>
        </p:nvSpPr>
        <p:spPr bwMode="auto">
          <a:xfrm>
            <a:off x="838200" y="1987550"/>
            <a:ext cx="7010400" cy="37498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Examples: </a:t>
            </a:r>
          </a:p>
          <a:p>
            <a:pPr marL="976313" marR="0" lvl="1" indent="-404813" algn="l" defTabSz="914400" rtl="0" eaLnBrk="0" fontAlgn="base" latinLnBrk="0" hangingPunct="0">
              <a:lnSpc>
                <a:spcPct val="120000"/>
              </a:lnSpc>
              <a:spcBef>
                <a:spcPct val="50000"/>
              </a:spcBef>
              <a:spcAft>
                <a:spcPct val="0"/>
              </a:spcAft>
              <a:buClr>
                <a:srgbClr val="CC0000"/>
              </a:buClr>
              <a:buSzPct val="80000"/>
              <a:buFont typeface="Arial" charset="0"/>
              <a:buChar char="►"/>
              <a:tabLst/>
              <a:defRPr/>
            </a:pP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Trademarks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lang="en-US" altLang="en-US" sz="2100" dirty="0" err="1">
                <a:solidFill>
                  <a:srgbClr val="000099"/>
                </a:solidFill>
                <a:latin typeface="Liberation Sans" panose="020B0604020202020204" pitchFamily="34" charset="0"/>
              </a:rPr>
              <a:t>商标</a:t>
            </a:r>
            <a:r>
              <a:rPr kumimoji="0" lang="zh-CN"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or </a:t>
            </a: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trade names</a:t>
            </a:r>
            <a:r>
              <a:rPr kumimoji="0" lang="zh-CN"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 商品名</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newspaper mastheads, Internet domain names, and non-competition agreements.</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Under common law, the right to use a trademark or trade name rests exclusively with the </a:t>
            </a:r>
            <a:r>
              <a:rPr kumimoji="0" lang="en-US" altLang="en-US" sz="2200" b="0" i="1" u="sng" strike="noStrike" kern="1200" cap="none" spc="0" normalizeH="0" baseline="0" noProof="0" dirty="0">
                <a:ln>
                  <a:noFill/>
                </a:ln>
                <a:solidFill>
                  <a:srgbClr val="FF0000"/>
                </a:solidFill>
                <a:effectLst/>
                <a:uLnTx/>
                <a:uFillTx/>
                <a:latin typeface="Liberation Sans" panose="020B0604020202020204" pitchFamily="34" charset="0"/>
                <a:ea typeface="+mn-ea"/>
                <a:cs typeface="+mn-cs"/>
              </a:rPr>
              <a:t>original user </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as long as the original user continues to use it. </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200" b="0" i="0" u="none" strike="noStrike" kern="1200" cap="none" spc="0" normalizeH="0" baseline="0" noProof="0" dirty="0">
                <a:ln>
                  <a:noFill/>
                </a:ln>
                <a:solidFill>
                  <a:srgbClr val="0070C0"/>
                </a:solidFill>
                <a:effectLst/>
                <a:uLnTx/>
                <a:uFillTx/>
                <a:latin typeface="Liberation Sans" panose="020B0604020202020204" pitchFamily="34" charset="0"/>
                <a:ea typeface="+mn-ea"/>
                <a:cs typeface="+mn-cs"/>
              </a:rPr>
              <a:t>Capitalize purchase price. </a:t>
            </a:r>
          </a:p>
        </p:txBody>
      </p:sp>
      <p:sp>
        <p:nvSpPr>
          <p:cNvPr id="13319" name="Rectangle 7"/>
          <p:cNvSpPr>
            <a:spLocks noChangeArrowheads="1"/>
          </p:cNvSpPr>
          <p:nvPr/>
        </p:nvSpPr>
        <p:spPr bwMode="auto">
          <a:xfrm>
            <a:off x="609600" y="381000"/>
            <a:ext cx="7848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Types of Intangible Assets</a:t>
            </a:r>
            <a:r>
              <a:rPr kumimoji="0" lang="zh-CN"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无形资产种类</a:t>
            </a:r>
            <a:endPar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p:txBody>
      </p:sp>
      <p:sp>
        <p:nvSpPr>
          <p:cNvPr id="1116182" name="AutoShape 1046" descr="Z"/>
          <p:cNvSpPr>
            <a:spLocks noChangeAspect="1" noChangeArrowheads="1"/>
          </p:cNvSpPr>
          <p:nvPr/>
        </p:nvSpPr>
        <p:spPr bwMode="auto">
          <a:xfrm>
            <a:off x="3352800" y="2490788"/>
            <a:ext cx="2438400" cy="1876425"/>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116184" name="AutoShape 1048" descr="Z"/>
          <p:cNvSpPr>
            <a:spLocks noChangeAspect="1" noChangeArrowheads="1"/>
          </p:cNvSpPr>
          <p:nvPr/>
        </p:nvSpPr>
        <p:spPr bwMode="auto">
          <a:xfrm>
            <a:off x="3352800" y="2490788"/>
            <a:ext cx="2438400" cy="1876425"/>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116187" name="Line 105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3"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a:t>
            </a:r>
          </a:p>
        </p:txBody>
      </p:sp>
      <p:pic>
        <p:nvPicPr>
          <p:cNvPr id="2" name="Picture 1">
            <a:extLst>
              <a:ext uri="{FF2B5EF4-FFF2-40B4-BE49-F238E27FC236}">
                <a16:creationId xmlns:a16="http://schemas.microsoft.com/office/drawing/2014/main" id="{0BAC59EB-92CC-497E-8B09-D90B0DA9BB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744101" y="5229703"/>
            <a:ext cx="1290871" cy="1636574"/>
          </a:xfrm>
          <a:prstGeom prst="rect">
            <a:avLst/>
          </a:prstGeom>
        </p:spPr>
      </p:pic>
      <p:pic>
        <p:nvPicPr>
          <p:cNvPr id="3" name="Picture 2">
            <a:extLst>
              <a:ext uri="{FF2B5EF4-FFF2-40B4-BE49-F238E27FC236}">
                <a16:creationId xmlns:a16="http://schemas.microsoft.com/office/drawing/2014/main" id="{11FFE50D-533A-4B23-9418-4E86EAA6FD06}"/>
              </a:ext>
            </a:extLst>
          </p:cNvPr>
          <p:cNvPicPr>
            <a:picLocks noChangeAspect="1"/>
          </p:cNvPicPr>
          <p:nvPr/>
        </p:nvPicPr>
        <p:blipFill>
          <a:blip r:embed="rId5"/>
          <a:stretch>
            <a:fillRect/>
          </a:stretch>
        </p:blipFill>
        <p:spPr>
          <a:xfrm>
            <a:off x="7543800" y="4865575"/>
            <a:ext cx="1395228" cy="1145769"/>
          </a:xfrm>
          <a:prstGeom prst="rect">
            <a:avLst/>
          </a:prstGeom>
        </p:spPr>
      </p:pic>
      <p:pic>
        <p:nvPicPr>
          <p:cNvPr id="4" name="Picture 3">
            <a:extLst>
              <a:ext uri="{FF2B5EF4-FFF2-40B4-BE49-F238E27FC236}">
                <a16:creationId xmlns:a16="http://schemas.microsoft.com/office/drawing/2014/main" id="{60ABEBC5-B492-4DEF-BDF6-4C4CEB9DF3BE}"/>
              </a:ext>
            </a:extLst>
          </p:cNvPr>
          <p:cNvPicPr>
            <a:picLocks noChangeAspect="1"/>
          </p:cNvPicPr>
          <p:nvPr/>
        </p:nvPicPr>
        <p:blipFill>
          <a:blip r:embed="rId6"/>
          <a:stretch>
            <a:fillRect/>
          </a:stretch>
        </p:blipFill>
        <p:spPr>
          <a:xfrm>
            <a:off x="7459896" y="3244838"/>
            <a:ext cx="1542967" cy="628137"/>
          </a:xfrm>
          <a:prstGeom prst="rect">
            <a:avLst/>
          </a:prstGeom>
        </p:spPr>
      </p:pic>
      <p:pic>
        <p:nvPicPr>
          <p:cNvPr id="5" name="Picture 4">
            <a:extLst>
              <a:ext uri="{FF2B5EF4-FFF2-40B4-BE49-F238E27FC236}">
                <a16:creationId xmlns:a16="http://schemas.microsoft.com/office/drawing/2014/main" id="{6A2AC53F-21D9-43C6-9B4E-D0F6CB30E115}"/>
              </a:ext>
            </a:extLst>
          </p:cNvPr>
          <p:cNvPicPr>
            <a:picLocks noChangeAspect="1"/>
          </p:cNvPicPr>
          <p:nvPr/>
        </p:nvPicPr>
        <p:blipFill>
          <a:blip r:embed="rId7">
            <a:alphaModFix amt="94000"/>
          </a:blip>
          <a:stretch>
            <a:fillRect/>
          </a:stretch>
        </p:blipFill>
        <p:spPr>
          <a:xfrm>
            <a:off x="7432730" y="1588936"/>
            <a:ext cx="1441339" cy="1045606"/>
          </a:xfrm>
          <a:prstGeom prst="rect">
            <a:avLst/>
          </a:prstGeom>
        </p:spPr>
      </p:pic>
      <p:pic>
        <p:nvPicPr>
          <p:cNvPr id="2050" name="Picture 2">
            <a:extLst>
              <a:ext uri="{FF2B5EF4-FFF2-40B4-BE49-F238E27FC236}">
                <a16:creationId xmlns:a16="http://schemas.microsoft.com/office/drawing/2014/main" id="{17F98D81-0215-4BEE-9304-6B446DB8D56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955" y="2727297"/>
            <a:ext cx="1714277" cy="108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7251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Effect transition="in" filter="wipe(left)">
                                      <p:cBhvr>
                                        <p:cTn id="7" dur="500"/>
                                        <p:tgtEl>
                                          <p:spTgt spid="13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
                                            <p:txEl>
                                              <p:pRg st="1" end="1"/>
                                            </p:txEl>
                                          </p:spTgt>
                                        </p:tgtEl>
                                        <p:attrNameLst>
                                          <p:attrName>style.visibility</p:attrName>
                                        </p:attrNameLst>
                                      </p:cBhvr>
                                      <p:to>
                                        <p:strVal val="visible"/>
                                      </p:to>
                                    </p:set>
                                    <p:animEffect transition="in" filter="wipe(left)">
                                      <p:cBhvr>
                                        <p:cTn id="12" dur="500"/>
                                        <p:tgtEl>
                                          <p:spTgt spid="13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6">
                                            <p:txEl>
                                              <p:pRg st="2" end="2"/>
                                            </p:txEl>
                                          </p:spTgt>
                                        </p:tgtEl>
                                        <p:attrNameLst>
                                          <p:attrName>style.visibility</p:attrName>
                                        </p:attrNameLst>
                                      </p:cBhvr>
                                      <p:to>
                                        <p:strVal val="visible"/>
                                      </p:to>
                                    </p:set>
                                    <p:animEffect transition="in" filter="wipe(left)">
                                      <p:cBhvr>
                                        <p:cTn id="17" dur="500"/>
                                        <p:tgtEl>
                                          <p:spTgt spid="133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6">
                                            <p:txEl>
                                              <p:pRg st="3" end="3"/>
                                            </p:txEl>
                                          </p:spTgt>
                                        </p:tgtEl>
                                        <p:attrNameLst>
                                          <p:attrName>style.visibility</p:attrName>
                                        </p:attrNameLst>
                                      </p:cBhvr>
                                      <p:to>
                                        <p:strVal val="visible"/>
                                      </p:to>
                                    </p:set>
                                    <p:animEffect transition="in" filter="wipe(left)">
                                      <p:cBhvr>
                                        <p:cTn id="22"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4"/>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0" marR="0" lvl="0" indent="0" algn="l" defTabSz="914400" rtl="0" eaLnBrk="0" fontAlgn="base" latinLnBrk="0" hangingPunct="0">
              <a:lnSpc>
                <a:spcPct val="100000"/>
              </a:lnSpc>
              <a:spcBef>
                <a:spcPct val="30000"/>
              </a:spcBef>
              <a:spcAft>
                <a:spcPct val="20000"/>
              </a:spcAft>
              <a:buClrTx/>
              <a:buSzPct val="80000"/>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Marketing-Related Intangible Assets</a:t>
            </a:r>
          </a:p>
        </p:txBody>
      </p:sp>
      <p:sp>
        <p:nvSpPr>
          <p:cNvPr id="13316" name="Text Box 6"/>
          <p:cNvSpPr txBox="1">
            <a:spLocks noChangeArrowheads="1"/>
          </p:cNvSpPr>
          <p:nvPr/>
        </p:nvSpPr>
        <p:spPr bwMode="auto">
          <a:xfrm>
            <a:off x="838200" y="1987550"/>
            <a:ext cx="7010400" cy="4562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Examples: </a:t>
            </a:r>
          </a:p>
          <a:p>
            <a:pPr lvl="1" algn="l">
              <a:lnSpc>
                <a:spcPct val="120000"/>
              </a:lnSpc>
              <a:spcBef>
                <a:spcPct val="50000"/>
              </a:spcBef>
              <a:buClr>
                <a:srgbClr val="CC0000"/>
              </a:buClr>
              <a:buSzPct val="80000"/>
              <a:buFont typeface="Arial" charset="0"/>
              <a:buChar char="►"/>
              <a:defRPr/>
            </a:pP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Trademarks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lang="en-US" altLang="en-US" sz="2100" dirty="0" err="1">
                <a:solidFill>
                  <a:srgbClr val="000099"/>
                </a:solidFill>
                <a:latin typeface="Liberation Sans" panose="020B0604020202020204" pitchFamily="34" charset="0"/>
              </a:rPr>
              <a:t>商标</a:t>
            </a:r>
            <a:r>
              <a:rPr lang="en-US" altLang="en-US" sz="2100" dirty="0">
                <a:solidFill>
                  <a:srgbClr val="000099"/>
                </a:solidFill>
                <a:latin typeface="Liberation Sans" panose="020B0604020202020204" pitchFamily="34" charset="0"/>
              </a:rPr>
              <a:t>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or </a:t>
            </a: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trade names</a:t>
            </a:r>
            <a:r>
              <a:rPr kumimoji="0" lang="zh-CN"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 商品名</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newspaper mastheads, Internet domain names, and non-competition agreements.</a:t>
            </a:r>
          </a:p>
          <a:p>
            <a:pPr lvl="0" algn="l">
              <a:lnSpc>
                <a:spcPct val="120000"/>
              </a:lnSpc>
              <a:spcBef>
                <a:spcPct val="50000"/>
              </a:spcBef>
              <a:buClr>
                <a:srgbClr val="CC0000"/>
              </a:buClr>
              <a:buSzPct val="80000"/>
              <a:buFont typeface="Wingdings" pitchFamily="2" charset="2"/>
              <a:buChar char="u"/>
              <a:defRPr/>
            </a:pPr>
            <a:r>
              <a:rPr lang="en-US" altLang="en-US" sz="2200" b="0" dirty="0">
                <a:solidFill>
                  <a:srgbClr val="0070C0"/>
                </a:solidFill>
                <a:latin typeface="Liberation Sans" panose="020B0604020202020204" pitchFamily="34" charset="0"/>
              </a:rPr>
              <a:t>Capitalizes costs related to securing it, such as attorney fees, registration fees, design costs, and consulting fees. However, it excludes research costs and development costs that do not meet recognition criteria.</a:t>
            </a:r>
            <a:endParaRPr kumimoji="0" lang="en-US" altLang="en-US" sz="2200" b="0" i="0" u="none" strike="noStrike" kern="1200" cap="none" spc="0" normalizeH="0" baseline="0" noProof="0" dirty="0">
              <a:ln>
                <a:noFill/>
              </a:ln>
              <a:solidFill>
                <a:srgbClr val="0070C0"/>
              </a:solidFill>
              <a:effectLst/>
              <a:uLnTx/>
              <a:uFillTx/>
              <a:latin typeface="Liberation Sans" panose="020B0604020202020204" pitchFamily="34" charset="0"/>
              <a:ea typeface="+mn-ea"/>
              <a:cs typeface="+mn-cs"/>
            </a:endParaRP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200" b="0" i="1" u="sng" strike="noStrike" kern="1200" cap="none" spc="0" normalizeH="0" baseline="0" noProof="0" dirty="0">
                <a:ln>
                  <a:noFill/>
                </a:ln>
                <a:solidFill>
                  <a:srgbClr val="FF0000"/>
                </a:solidFill>
                <a:effectLst/>
                <a:uLnTx/>
                <a:uFillTx/>
                <a:latin typeface="Liberation Sans" panose="020B0604020202020204" pitchFamily="34" charset="0"/>
                <a:ea typeface="+mn-ea"/>
                <a:cs typeface="+mn-cs"/>
              </a:rPr>
              <a:t>No amortization</a:t>
            </a:r>
            <a:r>
              <a:rPr kumimoji="0" lang="en-US" altLang="en-US" sz="22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p>
        </p:txBody>
      </p:sp>
      <p:sp>
        <p:nvSpPr>
          <p:cNvPr id="13319"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Types of Intangible Assets</a:t>
            </a:r>
          </a:p>
        </p:txBody>
      </p:sp>
      <p:sp>
        <p:nvSpPr>
          <p:cNvPr id="1116182" name="AutoShape 1046" descr="Z"/>
          <p:cNvSpPr>
            <a:spLocks noChangeAspect="1" noChangeArrowheads="1"/>
          </p:cNvSpPr>
          <p:nvPr/>
        </p:nvSpPr>
        <p:spPr bwMode="auto">
          <a:xfrm>
            <a:off x="3352800" y="2490788"/>
            <a:ext cx="2438400" cy="1876425"/>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116184" name="AutoShape 1048" descr="Z"/>
          <p:cNvSpPr>
            <a:spLocks noChangeAspect="1" noChangeArrowheads="1"/>
          </p:cNvSpPr>
          <p:nvPr/>
        </p:nvSpPr>
        <p:spPr bwMode="auto">
          <a:xfrm>
            <a:off x="3352800" y="2490788"/>
            <a:ext cx="2438400" cy="1876425"/>
          </a:xfrm>
          <a:prstGeom prst="rect">
            <a:avLst/>
          </a:prstGeom>
          <a:noFill/>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116187" name="Line 105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3"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a:t>
            </a:r>
          </a:p>
        </p:txBody>
      </p:sp>
      <p:pic>
        <p:nvPicPr>
          <p:cNvPr id="2" name="Picture 1">
            <a:extLst>
              <a:ext uri="{FF2B5EF4-FFF2-40B4-BE49-F238E27FC236}">
                <a16:creationId xmlns:a16="http://schemas.microsoft.com/office/drawing/2014/main" id="{0BAC59EB-92CC-497E-8B09-D90B0DA9BB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Lst>
          </a:blip>
          <a:stretch>
            <a:fillRect/>
          </a:stretch>
        </p:blipFill>
        <p:spPr>
          <a:xfrm>
            <a:off x="5562600" y="5550763"/>
            <a:ext cx="1290871" cy="1636574"/>
          </a:xfrm>
          <a:prstGeom prst="rect">
            <a:avLst/>
          </a:prstGeom>
        </p:spPr>
      </p:pic>
      <p:pic>
        <p:nvPicPr>
          <p:cNvPr id="3" name="Picture 2">
            <a:extLst>
              <a:ext uri="{FF2B5EF4-FFF2-40B4-BE49-F238E27FC236}">
                <a16:creationId xmlns:a16="http://schemas.microsoft.com/office/drawing/2014/main" id="{11FFE50D-533A-4B23-9418-4E86EAA6FD06}"/>
              </a:ext>
            </a:extLst>
          </p:cNvPr>
          <p:cNvPicPr>
            <a:picLocks noChangeAspect="1"/>
          </p:cNvPicPr>
          <p:nvPr/>
        </p:nvPicPr>
        <p:blipFill>
          <a:blip r:embed="rId5"/>
          <a:stretch>
            <a:fillRect/>
          </a:stretch>
        </p:blipFill>
        <p:spPr>
          <a:xfrm>
            <a:off x="7543800" y="4865575"/>
            <a:ext cx="1395228" cy="1145769"/>
          </a:xfrm>
          <a:prstGeom prst="rect">
            <a:avLst/>
          </a:prstGeom>
        </p:spPr>
      </p:pic>
      <p:pic>
        <p:nvPicPr>
          <p:cNvPr id="4" name="Picture 3">
            <a:extLst>
              <a:ext uri="{FF2B5EF4-FFF2-40B4-BE49-F238E27FC236}">
                <a16:creationId xmlns:a16="http://schemas.microsoft.com/office/drawing/2014/main" id="{60ABEBC5-B492-4DEF-BDF6-4C4CEB9DF3BE}"/>
              </a:ext>
            </a:extLst>
          </p:cNvPr>
          <p:cNvPicPr>
            <a:picLocks noChangeAspect="1"/>
          </p:cNvPicPr>
          <p:nvPr/>
        </p:nvPicPr>
        <p:blipFill>
          <a:blip r:embed="rId6"/>
          <a:stretch>
            <a:fillRect/>
          </a:stretch>
        </p:blipFill>
        <p:spPr>
          <a:xfrm>
            <a:off x="7459896" y="3244838"/>
            <a:ext cx="1542967" cy="628137"/>
          </a:xfrm>
          <a:prstGeom prst="rect">
            <a:avLst/>
          </a:prstGeom>
        </p:spPr>
      </p:pic>
      <p:pic>
        <p:nvPicPr>
          <p:cNvPr id="5" name="Picture 4">
            <a:extLst>
              <a:ext uri="{FF2B5EF4-FFF2-40B4-BE49-F238E27FC236}">
                <a16:creationId xmlns:a16="http://schemas.microsoft.com/office/drawing/2014/main" id="{6A2AC53F-21D9-43C6-9B4E-D0F6CB30E115}"/>
              </a:ext>
            </a:extLst>
          </p:cNvPr>
          <p:cNvPicPr>
            <a:picLocks noChangeAspect="1"/>
          </p:cNvPicPr>
          <p:nvPr/>
        </p:nvPicPr>
        <p:blipFill>
          <a:blip r:embed="rId7">
            <a:alphaModFix amt="94000"/>
          </a:blip>
          <a:stretch>
            <a:fillRect/>
          </a:stretch>
        </p:blipFill>
        <p:spPr>
          <a:xfrm>
            <a:off x="7432730" y="1588936"/>
            <a:ext cx="1441339" cy="1045606"/>
          </a:xfrm>
          <a:prstGeom prst="rect">
            <a:avLst/>
          </a:prstGeom>
        </p:spPr>
      </p:pic>
      <p:pic>
        <p:nvPicPr>
          <p:cNvPr id="2050" name="Picture 2">
            <a:extLst>
              <a:ext uri="{FF2B5EF4-FFF2-40B4-BE49-F238E27FC236}">
                <a16:creationId xmlns:a16="http://schemas.microsoft.com/office/drawing/2014/main" id="{17F98D81-0215-4BEE-9304-6B446DB8D56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955" y="2727297"/>
            <a:ext cx="1714277" cy="1082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Effect transition="in" filter="wipe(left)">
                                      <p:cBhvr>
                                        <p:cTn id="7" dur="500"/>
                                        <p:tgtEl>
                                          <p:spTgt spid="133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
                                            <p:txEl>
                                              <p:pRg st="1" end="1"/>
                                            </p:txEl>
                                          </p:spTgt>
                                        </p:tgtEl>
                                        <p:attrNameLst>
                                          <p:attrName>style.visibility</p:attrName>
                                        </p:attrNameLst>
                                      </p:cBhvr>
                                      <p:to>
                                        <p:strVal val="visible"/>
                                      </p:to>
                                    </p:set>
                                    <p:animEffect transition="in" filter="wipe(left)">
                                      <p:cBhvr>
                                        <p:cTn id="12" dur="500"/>
                                        <p:tgtEl>
                                          <p:spTgt spid="133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6">
                                            <p:txEl>
                                              <p:pRg st="2" end="2"/>
                                            </p:txEl>
                                          </p:spTgt>
                                        </p:tgtEl>
                                        <p:attrNameLst>
                                          <p:attrName>style.visibility</p:attrName>
                                        </p:attrNameLst>
                                      </p:cBhvr>
                                      <p:to>
                                        <p:strVal val="visible"/>
                                      </p:to>
                                    </p:set>
                                    <p:animEffect transition="in" filter="wipe(left)">
                                      <p:cBhvr>
                                        <p:cTn id="17" dur="500"/>
                                        <p:tgtEl>
                                          <p:spTgt spid="133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6">
                                            <p:txEl>
                                              <p:pRg st="3" end="3"/>
                                            </p:txEl>
                                          </p:spTgt>
                                        </p:tgtEl>
                                        <p:attrNameLst>
                                          <p:attrName>style.visibility</p:attrName>
                                        </p:attrNameLst>
                                      </p:cBhvr>
                                      <p:to>
                                        <p:strVal val="visible"/>
                                      </p:to>
                                    </p:set>
                                    <p:animEffect transition="in" filter="wipe(left)">
                                      <p:cBhvr>
                                        <p:cTn id="22"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bldLvl="3"/>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907EF5B-7E1A-681F-EA9F-824B2A341600}"/>
              </a:ext>
            </a:extLst>
          </p:cNvPr>
          <p:cNvGrpSpPr/>
          <p:nvPr>
            <p:custDataLst>
              <p:tags r:id="rId2"/>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98482486-F5AF-1A8B-94A8-51B663795FE4}"/>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7" name="ColorBlock">
              <a:extLst>
                <a:ext uri="{FF2B5EF4-FFF2-40B4-BE49-F238E27FC236}">
                  <a16:creationId xmlns:a16="http://schemas.microsoft.com/office/drawing/2014/main" id="{A9316D21-CDA9-30AD-0FAF-7539BCD25EAC}"/>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8" name="TypeText">
              <a:extLst>
                <a:ext uri="{FF2B5EF4-FFF2-40B4-BE49-F238E27FC236}">
                  <a16:creationId xmlns:a16="http://schemas.microsoft.com/office/drawing/2014/main" id="{D18DE11E-658A-B134-70B1-7B8A5F1F67FD}"/>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a:extLst>
                <a:ext uri="{FF2B5EF4-FFF2-40B4-BE49-F238E27FC236}">
                  <a16:creationId xmlns:a16="http://schemas.microsoft.com/office/drawing/2014/main" id="{91FF49B4-9A1A-7F99-D802-1A1EB400BEEE}"/>
                </a:ext>
              </a:extLst>
            </p:cNvPr>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1" name="TextBox 10">
            <a:extLst>
              <a:ext uri="{FF2B5EF4-FFF2-40B4-BE49-F238E27FC236}">
                <a16:creationId xmlns:a16="http://schemas.microsoft.com/office/drawing/2014/main" id="{303489F2-F718-BCB4-8A59-9C2F8B4F2048}"/>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When a company develops a trademark the costs directly related to securing it should generally be capitalized. Which of the following costs associated with acquiring a trademark would not be allowed to be capitalized? </a:t>
            </a:r>
            <a:endParaRPr lang="en-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TextBox 11">
            <a:extLst>
              <a:ext uri="{FF2B5EF4-FFF2-40B4-BE49-F238E27FC236}">
                <a16:creationId xmlns:a16="http://schemas.microsoft.com/office/drawing/2014/main" id="{98A0AD54-D0A6-D09E-22FC-EDBB7BED40C0}"/>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Attorney fees</a:t>
            </a:r>
            <a:endParaRPr lang="en-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TextBox 12">
            <a:extLst>
              <a:ext uri="{FF2B5EF4-FFF2-40B4-BE49-F238E27FC236}">
                <a16:creationId xmlns:a16="http://schemas.microsoft.com/office/drawing/2014/main" id="{D7F0DB96-0A37-3077-2816-E81ABBB09EFF}"/>
              </a:ext>
            </a:extLst>
          </p:cNvPr>
          <p:cNvSpPr txBox="1"/>
          <p:nvPr>
            <p:custDataLst>
              <p:tags r:id="rId5"/>
            </p:custDataLst>
          </p:nvPr>
        </p:nvSpPr>
        <p:spPr>
          <a:xfrm>
            <a:off x="1828800" y="34718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Consulting fees.</a:t>
            </a:r>
          </a:p>
          <a:p>
            <a:pPr algn="l"/>
            <a:endParaRPr lang="en-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TextBox 13">
            <a:extLst>
              <a:ext uri="{FF2B5EF4-FFF2-40B4-BE49-F238E27FC236}">
                <a16:creationId xmlns:a16="http://schemas.microsoft.com/office/drawing/2014/main" id="{F6D7C00E-0CFE-876F-A885-62D031E61EC0}"/>
              </a:ext>
            </a:extLst>
          </p:cNvPr>
          <p:cNvSpPr txBox="1"/>
          <p:nvPr>
            <p:custDataLst>
              <p:tags r:id="rId6"/>
            </p:custDataLst>
          </p:nvPr>
        </p:nvSpPr>
        <p:spPr>
          <a:xfrm>
            <a:off x="1828800" y="41576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Research and development fees. </a:t>
            </a:r>
            <a:endParaRPr lang="en-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TextBox 14">
            <a:extLst>
              <a:ext uri="{FF2B5EF4-FFF2-40B4-BE49-F238E27FC236}">
                <a16:creationId xmlns:a16="http://schemas.microsoft.com/office/drawing/2014/main" id="{CBD53DA6-1DA4-AA6A-4E68-D4D128067ED1}"/>
              </a:ext>
            </a:extLst>
          </p:cNvPr>
          <p:cNvSpPr txBox="1"/>
          <p:nvPr>
            <p:custDataLst>
              <p:tags r:id="rId7"/>
            </p:custDataLst>
          </p:nvPr>
        </p:nvSpPr>
        <p:spPr>
          <a:xfrm>
            <a:off x="1828800" y="4843463"/>
            <a:ext cx="6400800" cy="642938"/>
          </a:xfrm>
          <a:prstGeom prst="rect">
            <a:avLst/>
          </a:prstGeom>
          <a:noFill/>
        </p:spPr>
        <p:txBody>
          <a:bodyPr vert="horz" rtlCol="0" anchor="ctr" anchorCtr="0">
            <a:noAutofit/>
          </a:bodyPr>
          <a:lstStyle/>
          <a:p>
            <a:pPr marL="685800" indent="-228600" algn="just"/>
            <a:r>
              <a:rPr lang="en-US" sz="2600" b="0" dirty="0">
                <a:solidFill>
                  <a:srgbClr val="000000"/>
                </a:solidFill>
                <a:latin typeface="Microsoft Yahei" panose="020B0503020204020204" pitchFamily="34" charset="-122"/>
                <a:ea typeface="Microsoft Yahei" panose="020B0503020204020204" pitchFamily="34" charset="-122"/>
              </a:rPr>
              <a:t>Design costs.</a:t>
            </a:r>
            <a:endParaRPr lang="en-CN" sz="2600" b="0" dirty="0">
              <a:solidFill>
                <a:srgbClr val="000000"/>
              </a:solidFill>
              <a:latin typeface="Microsoft Yahei" panose="020B0503020204020204" pitchFamily="34" charset="-122"/>
              <a:ea typeface="Microsoft Yahei" panose="020B0503020204020204" pitchFamily="34" charset="-122"/>
            </a:endParaRPr>
          </a:p>
        </p:txBody>
      </p:sp>
      <p:sp>
        <p:nvSpPr>
          <p:cNvPr id="16" name="Oval 15">
            <a:extLst>
              <a:ext uri="{FF2B5EF4-FFF2-40B4-BE49-F238E27FC236}">
                <a16:creationId xmlns:a16="http://schemas.microsoft.com/office/drawing/2014/main" id="{8D74D2BA-ECCC-F789-422F-8AD52FACD3CA}"/>
              </a:ext>
            </a:extLst>
          </p:cNvPr>
          <p:cNvSpPr>
            <a:spLocks noChangeAspect="1"/>
          </p:cNvSpPr>
          <p:nvPr>
            <p:custDataLst>
              <p:tags r:id="rId8"/>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Oval 16">
            <a:extLst>
              <a:ext uri="{FF2B5EF4-FFF2-40B4-BE49-F238E27FC236}">
                <a16:creationId xmlns:a16="http://schemas.microsoft.com/office/drawing/2014/main" id="{6AAE25FF-FB50-9943-DDF2-8308511B4D7B}"/>
              </a:ext>
            </a:extLst>
          </p:cNvPr>
          <p:cNvSpPr>
            <a:spLocks noChangeAspect="1"/>
          </p:cNvSpPr>
          <p:nvPr>
            <p:custDataLst>
              <p:tags r:id="rId9"/>
            </p:custDataLst>
          </p:nvPr>
        </p:nvSpPr>
        <p:spPr bwMode="auto">
          <a:xfrm>
            <a:off x="1114425" y="35361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Oval 17">
            <a:extLst>
              <a:ext uri="{FF2B5EF4-FFF2-40B4-BE49-F238E27FC236}">
                <a16:creationId xmlns:a16="http://schemas.microsoft.com/office/drawing/2014/main" id="{C2144682-19D9-A878-E6CB-CAA56A2F5A38}"/>
              </a:ext>
            </a:extLst>
          </p:cNvPr>
          <p:cNvSpPr>
            <a:spLocks noChangeAspect="1"/>
          </p:cNvSpPr>
          <p:nvPr>
            <p:custDataLst>
              <p:tags r:id="rId10"/>
            </p:custDataLst>
          </p:nvPr>
        </p:nvSpPr>
        <p:spPr bwMode="auto">
          <a:xfrm>
            <a:off x="1114425" y="42219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Oval 18">
            <a:extLst>
              <a:ext uri="{FF2B5EF4-FFF2-40B4-BE49-F238E27FC236}">
                <a16:creationId xmlns:a16="http://schemas.microsoft.com/office/drawing/2014/main" id="{E4F7EED5-EC6F-56D6-FADC-F1B022D3BA4E}"/>
              </a:ext>
            </a:extLst>
          </p:cNvPr>
          <p:cNvSpPr>
            <a:spLocks noChangeAspect="1"/>
          </p:cNvSpPr>
          <p:nvPr>
            <p:custDataLst>
              <p:tags r:id="rId11"/>
            </p:custDataLst>
          </p:nvPr>
        </p:nvSpPr>
        <p:spPr bwMode="auto">
          <a:xfrm>
            <a:off x="1114425" y="49077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Rounded Rectangle 19">
            <a:extLst>
              <a:ext uri="{FF2B5EF4-FFF2-40B4-BE49-F238E27FC236}">
                <a16:creationId xmlns:a16="http://schemas.microsoft.com/office/drawing/2014/main" id="{AB6C3CBB-40DF-FE6B-2BEF-C7E4E34465A2}"/>
              </a:ext>
            </a:extLst>
          </p:cNvPr>
          <p:cNvSpPr/>
          <p:nvPr>
            <p:custDataLst>
              <p:tags r:id="rId12"/>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TextBox 3">
            <a:extLst>
              <a:ext uri="{FF2B5EF4-FFF2-40B4-BE49-F238E27FC236}">
                <a16:creationId xmlns:a16="http://schemas.microsoft.com/office/drawing/2014/main" id="{7BEBA2CC-814C-BB49-AC72-14886CF2AE5C}"/>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Picture 4">
            <a:extLst>
              <a:ext uri="{FF2B5EF4-FFF2-40B4-BE49-F238E27FC236}">
                <a16:creationId xmlns:a16="http://schemas.microsoft.com/office/drawing/2014/main" id="{2E5476DD-68EF-CB74-CB90-802ADC927BE9}"/>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0691485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752600"/>
            <a:ext cx="8534400" cy="4267200"/>
          </a:xfrm>
          <a:prstGeom prst="rect">
            <a:avLst/>
          </a:prstGeom>
        </p:spPr>
      </p:pic>
      <p:sp>
        <p:nvSpPr>
          <p:cNvPr id="3074" name="Rectangle 2"/>
          <p:cNvSpPr>
            <a:spLocks noGrp="1" noChangeArrowheads="1"/>
          </p:cNvSpPr>
          <p:nvPr>
            <p:ph type="body" idx="1"/>
          </p:nvPr>
        </p:nvSpPr>
        <p:spPr>
          <a:xfrm>
            <a:off x="560696" y="2895600"/>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341313" indent="-341313">
              <a:lnSpc>
                <a:spcPct val="115000"/>
              </a:lnSpc>
              <a:spcBef>
                <a:spcPct val="45000"/>
              </a:spcBef>
              <a:buClr>
                <a:srgbClr val="CC0000"/>
              </a:buClr>
              <a:buSzTx/>
              <a:buNone/>
            </a:pPr>
            <a:r>
              <a:rPr lang="en-US" sz="1900" dirty="0">
                <a:solidFill>
                  <a:srgbClr val="CC0000"/>
                </a:solidFill>
                <a:effectLst/>
                <a:latin typeface="Liberation Sans" panose="020B0604020202020204" pitchFamily="34" charset="0"/>
              </a:rPr>
              <a:t>1.</a:t>
            </a:r>
            <a:r>
              <a:rPr lang="en-US" sz="1900" b="0" dirty="0">
                <a:effectLst/>
                <a:latin typeface="Liberation Sans" panose="020B0604020202020204" pitchFamily="34" charset="0"/>
              </a:rPr>
              <a:t>	Discuss the characteristics, valuation, and amortization of intangible assets.</a:t>
            </a:r>
          </a:p>
          <a:p>
            <a:pPr marL="341313" indent="-341313">
              <a:lnSpc>
                <a:spcPct val="115000"/>
              </a:lnSpc>
              <a:spcBef>
                <a:spcPct val="45000"/>
              </a:spcBef>
              <a:buClr>
                <a:srgbClr val="CC0000"/>
              </a:buClr>
              <a:buSzTx/>
              <a:buNone/>
            </a:pPr>
            <a:r>
              <a:rPr lang="en-US" sz="1900" dirty="0">
                <a:solidFill>
                  <a:srgbClr val="CC0000"/>
                </a:solidFill>
                <a:effectLst/>
                <a:latin typeface="Liberation Sans" panose="020B0604020202020204" pitchFamily="34" charset="0"/>
              </a:rPr>
              <a:t>2.</a:t>
            </a:r>
            <a:r>
              <a:rPr lang="en-US" sz="1900" b="0" dirty="0">
                <a:effectLst/>
                <a:latin typeface="Liberation Sans" panose="020B0604020202020204" pitchFamily="34" charset="0"/>
              </a:rPr>
              <a:t>	Describe the accounting for various types of intangible assets.</a:t>
            </a:r>
          </a:p>
          <a:p>
            <a:pPr marL="341313" indent="-341313">
              <a:lnSpc>
                <a:spcPct val="115000"/>
              </a:lnSpc>
              <a:spcBef>
                <a:spcPct val="45000"/>
              </a:spcBef>
              <a:buClr>
                <a:srgbClr val="CC0000"/>
              </a:buClr>
              <a:buSzTx/>
              <a:buNone/>
            </a:pPr>
            <a:r>
              <a:rPr lang="en-US" sz="1900" dirty="0">
                <a:solidFill>
                  <a:srgbClr val="CC0000"/>
                </a:solidFill>
                <a:effectLst/>
                <a:latin typeface="Liberation Sans" panose="020B0604020202020204" pitchFamily="34" charset="0"/>
              </a:rPr>
              <a:t>3.</a:t>
            </a:r>
            <a:r>
              <a:rPr lang="en-US" sz="1900" b="0" dirty="0">
                <a:effectLst/>
                <a:latin typeface="Liberation Sans" panose="020B0604020202020204" pitchFamily="34" charset="0"/>
              </a:rPr>
              <a:t>	Explain the accounting issues for recording goodwill.</a:t>
            </a:r>
            <a:endParaRPr lang="en-US" altLang="en-US" sz="1900" b="0" dirty="0">
              <a:effectLst/>
              <a:latin typeface="Liberation Sans" panose="020B0604020202020204" pitchFamily="34" charset="0"/>
            </a:endParaRPr>
          </a:p>
        </p:txBody>
      </p:sp>
      <p:sp>
        <p:nvSpPr>
          <p:cNvPr id="3075" name="Rectangle 15"/>
          <p:cNvSpPr>
            <a:spLocks noGrp="1" noChangeArrowheads="1"/>
          </p:cNvSpPr>
          <p:nvPr>
            <p:ph type="title"/>
          </p:nvPr>
        </p:nvSpPr>
        <p:spPr bwMode="auto">
          <a:xfrm>
            <a:off x="560696" y="1901537"/>
            <a:ext cx="3886200" cy="484909"/>
          </a:xfrm>
          <a:noFill/>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dirty="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895600"/>
            <a:ext cx="38100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341313" indent="-341313" algn="l">
              <a:lnSpc>
                <a:spcPct val="115000"/>
              </a:lnSpc>
              <a:spcBef>
                <a:spcPct val="45000"/>
              </a:spcBef>
              <a:buClr>
                <a:srgbClr val="CC0000"/>
              </a:buClr>
            </a:pPr>
            <a:r>
              <a:rPr lang="en-US" sz="1900" dirty="0">
                <a:solidFill>
                  <a:srgbClr val="CC0000"/>
                </a:solidFill>
                <a:latin typeface="Liberation Sans" panose="020B0604020202020204" pitchFamily="34" charset="0"/>
              </a:rPr>
              <a:t>4.</a:t>
            </a:r>
            <a:r>
              <a:rPr lang="en-US" sz="1900" b="0" dirty="0">
                <a:solidFill>
                  <a:schemeClr val="bg2"/>
                </a:solidFill>
                <a:latin typeface="Liberation Sans" panose="020B0604020202020204" pitchFamily="34" charset="0"/>
              </a:rPr>
              <a:t>	Identify impairment procedures and presentation requirements for intangible assets.</a:t>
            </a:r>
          </a:p>
          <a:p>
            <a:pPr marL="341313" indent="-341313" algn="l">
              <a:lnSpc>
                <a:spcPct val="115000"/>
              </a:lnSpc>
              <a:spcBef>
                <a:spcPct val="45000"/>
              </a:spcBef>
              <a:buClr>
                <a:srgbClr val="CC0000"/>
              </a:buClr>
            </a:pPr>
            <a:r>
              <a:rPr lang="en-US" sz="1900" dirty="0">
                <a:solidFill>
                  <a:srgbClr val="CC0000"/>
                </a:solidFill>
                <a:latin typeface="Liberation Sans" panose="020B0604020202020204" pitchFamily="34" charset="0"/>
              </a:rPr>
              <a:t>5.</a:t>
            </a:r>
            <a:r>
              <a:rPr lang="en-US" sz="1900" b="0" dirty="0">
                <a:solidFill>
                  <a:schemeClr val="bg2"/>
                </a:solidFill>
                <a:latin typeface="Liberation Sans" panose="020B0604020202020204" pitchFamily="34" charset="0"/>
              </a:rPr>
              <a:t>	Describe the accounting and presentation for research and development and similar costs.</a:t>
            </a:r>
            <a:endParaRPr lang="en-US" altLang="en-US" sz="1900" b="0" dirty="0">
              <a:solidFill>
                <a:schemeClr val="bg2"/>
              </a:solidFill>
              <a:latin typeface="Liberation Sans" panose="020B0604020202020204" pitchFamily="34" charset="0"/>
            </a:endParaRPr>
          </a:p>
        </p:txBody>
      </p:sp>
      <p:sp>
        <p:nvSpPr>
          <p:cNvPr id="3077" name="Rectangle 19"/>
          <p:cNvSpPr>
            <a:spLocks noChangeArrowheads="1"/>
          </p:cNvSpPr>
          <p:nvPr/>
        </p:nvSpPr>
        <p:spPr bwMode="auto">
          <a:xfrm>
            <a:off x="560696" y="2438400"/>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152400" y="381000"/>
            <a:ext cx="5867400" cy="1066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800" b="0" dirty="0">
                <a:solidFill>
                  <a:schemeClr val="tx1"/>
                </a:solidFill>
                <a:latin typeface="Liberation Sans" panose="020B0604020202020204" pitchFamily="34" charset="0"/>
              </a:rPr>
              <a:t>Intangible Assets</a:t>
            </a:r>
          </a:p>
          <a:p>
            <a:pPr algn="l"/>
            <a:r>
              <a:rPr lang="en-US" altLang="en-US" sz="4800" b="0" dirty="0" err="1">
                <a:solidFill>
                  <a:schemeClr val="tx1"/>
                </a:solidFill>
                <a:latin typeface="Liberation Sans" panose="020B0604020202020204" pitchFamily="34" charset="0"/>
              </a:rPr>
              <a:t>无形资产</a:t>
            </a:r>
            <a:endParaRPr lang="en-US" altLang="en-US" sz="4800" b="0" dirty="0">
              <a:solidFill>
                <a:schemeClr val="tx1"/>
              </a:solidFill>
              <a:latin typeface="Liberation Sans" panose="020B0604020202020204" pitchFamily="34" charset="0"/>
            </a:endParaRPr>
          </a:p>
        </p:txBody>
      </p:sp>
      <p:sp>
        <p:nvSpPr>
          <p:cNvPr id="3081" name="Text Box 26"/>
          <p:cNvSpPr txBox="1">
            <a:spLocks noChangeArrowheads="1"/>
          </p:cNvSpPr>
          <p:nvPr/>
        </p:nvSpPr>
        <p:spPr bwMode="auto">
          <a:xfrm>
            <a:off x="4729716" y="228600"/>
            <a:ext cx="4225636" cy="769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4000" b="0" dirty="0">
                <a:solidFill>
                  <a:srgbClr val="15668F"/>
                </a:solidFill>
                <a:latin typeface="Liberation Sans" panose="020B0604020202020204" pitchFamily="34" charset="0"/>
              </a:rPr>
              <a:t>CHAPTER</a:t>
            </a:r>
            <a:r>
              <a:rPr lang="en-US" altLang="en-US" sz="3600" b="0" dirty="0">
                <a:solidFill>
                  <a:srgbClr val="15668F"/>
                </a:solidFill>
                <a:latin typeface="Liberation Sans" panose="020B0604020202020204" pitchFamily="34" charset="0"/>
              </a:rPr>
              <a:t> </a:t>
            </a:r>
            <a:r>
              <a:rPr lang="en-US" altLang="en-US" sz="4400" dirty="0">
                <a:solidFill>
                  <a:schemeClr val="tx1"/>
                </a:solidFill>
                <a:latin typeface="Liberation Sans" panose="020B0604020202020204" pitchFamily="34" charset="0"/>
              </a:rPr>
              <a:t>12</a:t>
            </a:r>
          </a:p>
        </p:txBody>
      </p:sp>
      <p:cxnSp>
        <p:nvCxnSpPr>
          <p:cNvPr id="14" name="Straight Connector 13"/>
          <p:cNvCxnSpPr/>
          <p:nvPr/>
        </p:nvCxnSpPr>
        <p:spPr bwMode="auto">
          <a:xfrm>
            <a:off x="304800" y="60198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304800" y="1736652"/>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5931784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84874" y="964582"/>
            <a:ext cx="8382000" cy="5207618"/>
          </a:xfrm>
          <a:prstGeom prst="rect">
            <a:avLst/>
          </a:prstGeom>
          <a:noFill/>
          <a:ln w="19050" cap="sq" cmpd="sng" algn="ctr">
            <a:solidFill>
              <a:srgbClr val="0066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1268" name="Rectangle 4"/>
          <p:cNvSpPr>
            <a:spLocks noChangeArrowheads="1"/>
          </p:cNvSpPr>
          <p:nvPr/>
        </p:nvSpPr>
        <p:spPr bwMode="auto">
          <a:xfrm>
            <a:off x="457200" y="1086931"/>
            <a:ext cx="4191000" cy="500444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tabLst>
                <a:tab pos="342900" algn="l"/>
              </a:tabLst>
            </a:pPr>
            <a:r>
              <a:rPr lang="en-US" sz="1600" b="0" dirty="0">
                <a:latin typeface="Liberation Sans" panose="020B0604020202020204" pitchFamily="34" charset="0"/>
              </a:rPr>
              <a:t>Companies go to great extremes to protect their valuable intangible assets. Consider how the creators of the highly successful game </a:t>
            </a:r>
            <a:r>
              <a:rPr lang="en-US" sz="1600" b="0" i="1" dirty="0">
                <a:latin typeface="Liberation Sans" panose="020B0604020202020204" pitchFamily="34" charset="0"/>
              </a:rPr>
              <a:t>Trivial Pursuit </a:t>
            </a:r>
            <a:r>
              <a:rPr lang="en-US" sz="1600" b="0" dirty="0">
                <a:latin typeface="Liberation Sans" panose="020B0604020202020204" pitchFamily="34" charset="0"/>
              </a:rPr>
              <a:t>protected their creation. First, they </a:t>
            </a:r>
            <a:r>
              <a:rPr lang="en-US" sz="1600" dirty="0">
                <a:latin typeface="Liberation Sans" panose="020B0604020202020204" pitchFamily="34" charset="0"/>
              </a:rPr>
              <a:t>copyrighted</a:t>
            </a:r>
            <a:r>
              <a:rPr lang="en-US" sz="1600" b="0" dirty="0">
                <a:latin typeface="Liberation Sans" panose="020B0604020202020204" pitchFamily="34" charset="0"/>
              </a:rPr>
              <a:t> the 6,000 questions that are at the heart of the game. Then, they shielded the </a:t>
            </a:r>
            <a:r>
              <a:rPr lang="en-US" sz="1600" b="0" i="1" dirty="0">
                <a:latin typeface="Liberation Sans" panose="020B0604020202020204" pitchFamily="34" charset="0"/>
              </a:rPr>
              <a:t>Trivial Pursuit </a:t>
            </a:r>
            <a:r>
              <a:rPr lang="en-US" sz="1600" b="0" dirty="0">
                <a:latin typeface="Liberation Sans" panose="020B0604020202020204" pitchFamily="34" charset="0"/>
              </a:rPr>
              <a:t>name by  applying for a registered </a:t>
            </a:r>
            <a:r>
              <a:rPr lang="en-US" sz="1600" dirty="0">
                <a:latin typeface="Liberation Sans" panose="020B0604020202020204" pitchFamily="34" charset="0"/>
              </a:rPr>
              <a:t>trademark.</a:t>
            </a:r>
            <a:r>
              <a:rPr lang="en-US" sz="1600" b="0" dirty="0">
                <a:latin typeface="Liberation Sans" panose="020B0604020202020204" pitchFamily="34" charset="0"/>
              </a:rPr>
              <a:t> As a third mode of protection, they obtained a </a:t>
            </a:r>
            <a:r>
              <a:rPr lang="en-US" sz="1600" dirty="0">
                <a:latin typeface="Liberation Sans" panose="020B0604020202020204" pitchFamily="34" charset="0"/>
              </a:rPr>
              <a:t>design patent </a:t>
            </a:r>
            <a:r>
              <a:rPr lang="en-US" sz="1600" b="0" dirty="0">
                <a:latin typeface="Liberation Sans" panose="020B0604020202020204" pitchFamily="34" charset="0"/>
              </a:rPr>
              <a:t>on the playing board’s design as a unique graphic creation. </a:t>
            </a:r>
          </a:p>
          <a:p>
            <a:pPr algn="just">
              <a:lnSpc>
                <a:spcPct val="105000"/>
              </a:lnSpc>
              <a:tabLst>
                <a:tab pos="342900" algn="l"/>
              </a:tabLst>
            </a:pPr>
            <a:r>
              <a:rPr lang="en-US" sz="1600" b="0" dirty="0">
                <a:latin typeface="Liberation Sans" panose="020B0604020202020204" pitchFamily="34" charset="0"/>
              </a:rPr>
              <a:t>	Another more recent example is the case of </a:t>
            </a:r>
            <a:r>
              <a:rPr lang="en-US" sz="1600" dirty="0">
                <a:solidFill>
                  <a:srgbClr val="CC0000"/>
                </a:solidFill>
                <a:latin typeface="Liberation Sans" panose="020B0604020202020204" pitchFamily="34" charset="0"/>
              </a:rPr>
              <a:t>Converse</a:t>
            </a:r>
            <a:r>
              <a:rPr lang="en-US" sz="1600" b="0" dirty="0">
                <a:latin typeface="Liberation Sans" panose="020B0604020202020204" pitchFamily="34" charset="0"/>
              </a:rPr>
              <a:t> (owned by </a:t>
            </a:r>
            <a:r>
              <a:rPr lang="en-US" sz="1600" dirty="0">
                <a:solidFill>
                  <a:srgbClr val="CC0000"/>
                </a:solidFill>
                <a:latin typeface="Liberation Sans" panose="020B0604020202020204" pitchFamily="34" charset="0"/>
              </a:rPr>
              <a:t>Nike</a:t>
            </a:r>
            <a:r>
              <a:rPr lang="en-US" sz="1600" b="0" dirty="0">
                <a:latin typeface="Liberation Sans" panose="020B0604020202020204" pitchFamily="34" charset="0"/>
              </a:rPr>
              <a:t> (USA)) and its eﬀorts to protect its classic Chuck Taylor trademark. Converse accused 31 companies (including U.S. companies such as </a:t>
            </a:r>
            <a:r>
              <a:rPr lang="en-US" sz="1600" dirty="0">
                <a:solidFill>
                  <a:srgbClr val="CC0000"/>
                </a:solidFill>
                <a:latin typeface="Liberation Sans" panose="020B0604020202020204" pitchFamily="34" charset="0"/>
              </a:rPr>
              <a:t>Wal-Mart Stores, Inc.</a:t>
            </a:r>
            <a:r>
              <a:rPr lang="en-US" sz="1600" b="0" dirty="0">
                <a:solidFill>
                  <a:schemeClr val="tx1"/>
                </a:solidFill>
                <a:latin typeface="Liberation Sans" panose="020B0604020202020204" pitchFamily="34" charset="0"/>
              </a:rPr>
              <a:t>,</a:t>
            </a:r>
            <a:r>
              <a:rPr lang="en-US" sz="1600" dirty="0">
                <a:solidFill>
                  <a:srgbClr val="CC0000"/>
                </a:solidFill>
                <a:latin typeface="Liberation Sans" panose="020B0604020202020204" pitchFamily="34" charset="0"/>
              </a:rPr>
              <a:t> Kmart</a:t>
            </a:r>
            <a:r>
              <a:rPr lang="en-US" sz="1600" b="0" dirty="0">
                <a:latin typeface="Liberation Sans" panose="020B0604020202020204" pitchFamily="34" charset="0"/>
              </a:rPr>
              <a:t>, and </a:t>
            </a:r>
            <a:r>
              <a:rPr lang="en-US" sz="1600" dirty="0">
                <a:solidFill>
                  <a:srgbClr val="CC0000"/>
                </a:solidFill>
                <a:latin typeface="Liberation Sans" panose="020B0604020202020204" pitchFamily="34" charset="0"/>
              </a:rPr>
              <a:t>Skechers</a:t>
            </a:r>
            <a:r>
              <a:rPr lang="en-US" sz="1600" b="0" dirty="0">
                <a:latin typeface="Liberation Sans" panose="020B0604020202020204" pitchFamily="34" charset="0"/>
              </a:rPr>
              <a:t>) of trademark infringement for co-opting its widely recognizable Chuck</a:t>
            </a:r>
            <a:endParaRPr lang="en-US" altLang="en-US" sz="1600" b="0" dirty="0">
              <a:latin typeface="Liberation Sans" panose="020B0604020202020204" pitchFamily="34" charset="0"/>
            </a:endParaRPr>
          </a:p>
        </p:txBody>
      </p:sp>
      <p:sp>
        <p:nvSpPr>
          <p:cNvPr id="11269" name="Rectangle 5"/>
          <p:cNvSpPr>
            <a:spLocks noChangeArrowheads="1"/>
          </p:cNvSpPr>
          <p:nvPr/>
        </p:nvSpPr>
        <p:spPr bwMode="auto">
          <a:xfrm>
            <a:off x="4714164" y="1086931"/>
            <a:ext cx="3962400" cy="502906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tabLst>
                <a:tab pos="342900" algn="l"/>
              </a:tabLst>
            </a:pPr>
            <a:r>
              <a:rPr lang="en-US" sz="1600" b="0" dirty="0">
                <a:latin typeface="Liberation Sans" panose="020B0604020202020204" pitchFamily="34" charset="0"/>
              </a:rPr>
              <a:t>Taylor® sneakers. While Converse is suing for monetary damages, its main goal is to get </a:t>
            </a:r>
            <a:r>
              <a:rPr lang="en-US" sz="1600" b="0" dirty="0">
                <a:solidFill>
                  <a:srgbClr val="FF0000"/>
                </a:solidFill>
                <a:latin typeface="Liberation Sans" panose="020B0604020202020204" pitchFamily="34" charset="0"/>
              </a:rPr>
              <a:t>these imposters oﬀ  store shelves. </a:t>
            </a:r>
            <a:r>
              <a:rPr lang="en-US" sz="1600" b="0" dirty="0">
                <a:latin typeface="Liberation Sans" panose="020B0604020202020204" pitchFamily="34" charset="0"/>
              </a:rPr>
              <a:t>The company went as far as ﬁ ling a separate complaint with the International Trade Commission to stop any shoes considered to be counterfeit from entering the country. That Converse (Nike) is going to these ends to protect its trademark is understandable given that Nike reinvigorated the brand by expanding the franchise, introducing more colors and styles, and helping to push All Stars® into overseas markets.</a:t>
            </a:r>
          </a:p>
          <a:p>
            <a:pPr algn="just">
              <a:lnSpc>
                <a:spcPct val="105000"/>
              </a:lnSpc>
              <a:tabLst>
                <a:tab pos="342900" algn="l"/>
              </a:tabLst>
            </a:pPr>
            <a:endParaRPr lang="en-US" sz="1600" b="0" dirty="0">
              <a:latin typeface="Liberation Sans" panose="020B0604020202020204" pitchFamily="34" charset="0"/>
            </a:endParaRPr>
          </a:p>
          <a:p>
            <a:pPr algn="just">
              <a:lnSpc>
                <a:spcPct val="105000"/>
              </a:lnSpc>
              <a:tabLst>
                <a:tab pos="342900" algn="l"/>
              </a:tabLst>
            </a:pPr>
            <a:endParaRPr lang="en-US" sz="1400" b="0" i="1" dirty="0">
              <a:latin typeface="Liberation Sans" panose="020B0604020202020204" pitchFamily="34" charset="0"/>
            </a:endParaRPr>
          </a:p>
          <a:p>
            <a:pPr algn="just">
              <a:lnSpc>
                <a:spcPct val="105000"/>
              </a:lnSpc>
              <a:spcBef>
                <a:spcPts val="1200"/>
              </a:spcBef>
              <a:tabLst>
                <a:tab pos="342900" algn="l"/>
              </a:tabLst>
            </a:pPr>
            <a:r>
              <a:rPr lang="en-US" sz="1400" dirty="0">
                <a:latin typeface="Liberation Sans" panose="020B0604020202020204" pitchFamily="34" charset="0"/>
              </a:rPr>
              <a:t>Source: </a:t>
            </a:r>
            <a:r>
              <a:rPr lang="en-US" sz="1400" b="0" dirty="0">
                <a:latin typeface="Liberation Sans" panose="020B0604020202020204" pitchFamily="34" charset="0"/>
              </a:rPr>
              <a:t>“Converse Sues to Product Its Chuck Taylor All Stars,” </a:t>
            </a:r>
            <a:r>
              <a:rPr lang="en-US" sz="1400" b="0" i="1" dirty="0">
                <a:latin typeface="Liberation Sans" panose="020B0604020202020204" pitchFamily="34" charset="0"/>
              </a:rPr>
              <a:t>The New Work Times</a:t>
            </a:r>
            <a:r>
              <a:rPr lang="en-US" sz="1400" b="0" dirty="0">
                <a:latin typeface="Liberation Sans" panose="020B0604020202020204" pitchFamily="34" charset="0"/>
              </a:rPr>
              <a:t> (October 14, 2014).</a:t>
            </a:r>
            <a:endParaRPr lang="en-US" altLang="en-US" sz="1400" b="0" dirty="0">
              <a:latin typeface="Liberation Sans" panose="020B0604020202020204" pitchFamily="34" charset="0"/>
            </a:endParaRPr>
          </a:p>
        </p:txBody>
      </p:sp>
      <p:sp>
        <p:nvSpPr>
          <p:cNvPr id="2" name="Rectangle 1"/>
          <p:cNvSpPr/>
          <p:nvPr/>
        </p:nvSpPr>
        <p:spPr>
          <a:xfrm>
            <a:off x="381000" y="469639"/>
            <a:ext cx="8382000" cy="495436"/>
          </a:xfrm>
          <a:prstGeom prst="rect">
            <a:avLst/>
          </a:prstGeom>
          <a:ln w="19050">
            <a:solidFill>
              <a:srgbClr val="006666"/>
            </a:solidFill>
          </a:ln>
        </p:spPr>
        <p:txBody>
          <a:bodyPr wrap="square" anchor="ctr" anchorCtr="0">
            <a:noAutofit/>
          </a:bodyPr>
          <a:lstStyle/>
          <a:p>
            <a:pPr marL="57150" algn="l"/>
            <a:r>
              <a:rPr lang="en-US" sz="2400" dirty="0">
                <a:solidFill>
                  <a:srgbClr val="006666"/>
                </a:solidFill>
                <a:latin typeface="Liberation Sans" panose="020B0604020202020204" pitchFamily="34" charset="0"/>
              </a:rPr>
              <a:t>What Do The Numbers Mean?  </a:t>
            </a:r>
            <a:r>
              <a:rPr lang="en-US" dirty="0">
                <a:solidFill>
                  <a:schemeClr val="tx1"/>
                </a:solidFill>
                <a:latin typeface="Liberation Sans" panose="020B0604020202020204" pitchFamily="34" charset="0"/>
              </a:rPr>
              <a:t>Keep Your Hands Off My Intangible!</a:t>
            </a:r>
          </a:p>
        </p:txBody>
      </p:sp>
      <p:sp>
        <p:nvSpPr>
          <p:cNvPr id="10" name="Text Box 3"/>
          <p:cNvSpPr txBox="1">
            <a:spLocks noChangeArrowheads="1"/>
          </p:cNvSpPr>
          <p:nvPr/>
        </p:nvSpPr>
        <p:spPr bwMode="auto">
          <a:xfrm>
            <a:off x="8229600" y="6369050"/>
            <a:ext cx="762000" cy="336550"/>
          </a:xfrm>
          <a:prstGeom prst="rect">
            <a:avLst/>
          </a:prstGeom>
          <a:solidFill>
            <a:schemeClr val="bg1"/>
          </a:solidFill>
          <a:ln>
            <a:noFill/>
          </a:ln>
          <a:effectLst/>
          <a:extLst>
            <a:ext uri="{91240B29-F687-4F45-9708-019B960494DF}">
              <a14:hiddenLine xmlns:a14="http://schemas.microsoft.com/office/drawing/2010/main" w="190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en-US"/>
            </a:defPPr>
            <a:lvl1pPr marL="457200" indent="-457200" algn="r">
              <a:tabLst>
                <a:tab pos="685800" algn="l"/>
              </a:tabLst>
              <a:defRPr sz="1600" b="1" i="1">
                <a:solidFill>
                  <a:schemeClr val="bg2"/>
                </a:solidFill>
                <a:effectLst/>
                <a:latin typeface="Liberation Sans" panose="020B0604020202020204" pitchFamily="34" charset="0"/>
              </a:defRPr>
            </a:lvl1pPr>
            <a:lvl2pPr marL="742950" indent="-285750">
              <a:tabLst>
                <a:tab pos="685800" algn="l"/>
              </a:tabLst>
              <a:defRPr b="1" i="1">
                <a:effectLst>
                  <a:outerShdw blurRad="38100" dist="38100" dir="2700000" algn="tl">
                    <a:srgbClr val="000000">
                      <a:alpha val="43137"/>
                    </a:srgbClr>
                  </a:outerShdw>
                </a:effectLst>
                <a:latin typeface="Times New Roman" pitchFamily="18" charset="0"/>
              </a:defRPr>
            </a:lvl2pPr>
            <a:lvl3pPr marL="1143000" indent="-228600">
              <a:tabLst>
                <a:tab pos="685800" algn="l"/>
              </a:tabLst>
              <a:defRPr b="1" i="1">
                <a:effectLst>
                  <a:outerShdw blurRad="38100" dist="38100" dir="2700000" algn="tl">
                    <a:srgbClr val="000000">
                      <a:alpha val="43137"/>
                    </a:srgbClr>
                  </a:outerShdw>
                </a:effectLst>
                <a:latin typeface="Times New Roman" pitchFamily="18" charset="0"/>
              </a:defRPr>
            </a:lvl3pPr>
            <a:lvl4pPr marL="1600200" indent="-228600">
              <a:tabLst>
                <a:tab pos="685800" algn="l"/>
              </a:tabLst>
              <a:defRPr b="1" i="1">
                <a:effectLst>
                  <a:outerShdw blurRad="38100" dist="38100" dir="2700000" algn="tl">
                    <a:srgbClr val="000000">
                      <a:alpha val="43137"/>
                    </a:srgbClr>
                  </a:outerShdw>
                </a:effectLst>
                <a:latin typeface="Times New Roman" pitchFamily="18" charset="0"/>
              </a:defRPr>
            </a:lvl4pPr>
            <a:lvl5pPr marL="2057400" indent="-228600">
              <a:tabLst>
                <a:tab pos="685800" algn="l"/>
              </a:tabLst>
              <a:defRPr b="1" i="1">
                <a:effectLst>
                  <a:outerShdw blurRad="38100" dist="38100" dir="2700000" algn="tl">
                    <a:srgbClr val="000000">
                      <a:alpha val="43137"/>
                    </a:srgbClr>
                  </a:outerShdw>
                </a:effectLst>
                <a:latin typeface="Times New Roman" pitchFamily="18" charset="0"/>
              </a:defRPr>
            </a:lvl5pPr>
            <a:lvl6pPr marL="2514600" indent="-228600" algn="ctr" eaLnBrk="0" fontAlgn="base" hangingPunct="0">
              <a:spcBef>
                <a:spcPct val="0"/>
              </a:spcBef>
              <a:spcAft>
                <a:spcPct val="0"/>
              </a:spcAft>
              <a:tabLst>
                <a:tab pos="685800" algn="l"/>
              </a:tabLst>
              <a:defRPr b="1" i="1">
                <a:effectLst>
                  <a:outerShdw blurRad="38100" dist="38100" dir="2700000" algn="tl">
                    <a:srgbClr val="000000">
                      <a:alpha val="43137"/>
                    </a:srgbClr>
                  </a:outerShdw>
                </a:effectLst>
                <a:latin typeface="Times New Roman" pitchFamily="18" charset="0"/>
              </a:defRPr>
            </a:lvl6pPr>
            <a:lvl7pPr marL="2971800" indent="-228600" algn="ctr" eaLnBrk="0" fontAlgn="base" hangingPunct="0">
              <a:spcBef>
                <a:spcPct val="0"/>
              </a:spcBef>
              <a:spcAft>
                <a:spcPct val="0"/>
              </a:spcAft>
              <a:tabLst>
                <a:tab pos="685800" algn="l"/>
              </a:tabLst>
              <a:defRPr b="1" i="1">
                <a:effectLst>
                  <a:outerShdw blurRad="38100" dist="38100" dir="2700000" algn="tl">
                    <a:srgbClr val="000000">
                      <a:alpha val="43137"/>
                    </a:srgbClr>
                  </a:outerShdw>
                </a:effectLst>
                <a:latin typeface="Times New Roman" pitchFamily="18" charset="0"/>
              </a:defRPr>
            </a:lvl7pPr>
            <a:lvl8pPr marL="3429000" indent="-228600" algn="ctr" eaLnBrk="0" fontAlgn="base" hangingPunct="0">
              <a:spcBef>
                <a:spcPct val="0"/>
              </a:spcBef>
              <a:spcAft>
                <a:spcPct val="0"/>
              </a:spcAft>
              <a:tabLst>
                <a:tab pos="685800" algn="l"/>
              </a:tabLst>
              <a:defRPr b="1" i="1">
                <a:effectLst>
                  <a:outerShdw blurRad="38100" dist="38100" dir="2700000" algn="tl">
                    <a:srgbClr val="000000">
                      <a:alpha val="43137"/>
                    </a:srgbClr>
                  </a:outerShdw>
                </a:effectLst>
                <a:latin typeface="Times New Roman" pitchFamily="18" charset="0"/>
              </a:defRPr>
            </a:lvl8pPr>
            <a:lvl9pPr marL="3886200" indent="-228600" algn="ctr" eaLnBrk="0" fontAlgn="base" hangingPunct="0">
              <a:spcBef>
                <a:spcPct val="0"/>
              </a:spcBef>
              <a:spcAft>
                <a:spcPct val="0"/>
              </a:spcAft>
              <a:tabLst>
                <a:tab pos="685800" algn="l"/>
              </a:tabLst>
              <a:defRPr b="1" i="1">
                <a:effectLst>
                  <a:outerShdw blurRad="38100" dist="38100" dir="2700000" algn="tl">
                    <a:srgbClr val="000000">
                      <a:alpha val="43137"/>
                    </a:srgbClr>
                  </a:outerShdw>
                </a:effectLst>
                <a:latin typeface="Times New Roman" pitchFamily="18" charset="0"/>
              </a:defRPr>
            </a:lvl9pPr>
          </a:lstStyle>
          <a:p>
            <a:r>
              <a:rPr lang="en-US" altLang="en-US" dirty="0"/>
              <a:t>LO 2 </a:t>
            </a:r>
          </a:p>
        </p:txBody>
      </p:sp>
    </p:spTree>
    <p:extLst>
      <p:ext uri="{BB962C8B-B14F-4D97-AF65-F5344CB8AC3E}">
        <p14:creationId xmlns:p14="http://schemas.microsoft.com/office/powerpoint/2010/main" val="247002169"/>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D950BAF-02E8-488D-8CEE-824B3720690A}"/>
              </a:ext>
            </a:extLst>
          </p:cNvPr>
          <p:cNvSpPr txBox="1"/>
          <p:nvPr>
            <p:custDataLst>
              <p:tags r:id="rId2"/>
            </p:custDataLst>
          </p:nvPr>
        </p:nvSpPr>
        <p:spPr>
          <a:xfrm>
            <a:off x="914400" y="635000"/>
            <a:ext cx="7315200" cy="2717799"/>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#1</a:t>
            </a: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It is not uncommon for companies to incur legal fees and other costs to protect their valuable trade names and other intangible assets. How to account for these subsequent expenditures?</a:t>
            </a:r>
          </a:p>
        </p:txBody>
      </p:sp>
      <p:sp>
        <p:nvSpPr>
          <p:cNvPr id="7" name="TextBox 6">
            <a:extLst>
              <a:ext uri="{FF2B5EF4-FFF2-40B4-BE49-F238E27FC236}">
                <a16:creationId xmlns:a16="http://schemas.microsoft.com/office/drawing/2014/main" id="{BC1CFC56-EB6B-4E2F-8F8D-F65458A2228D}"/>
              </a:ext>
            </a:extLst>
          </p:cNvPr>
          <p:cNvSpPr txBox="1"/>
          <p:nvPr>
            <p:custDataLst>
              <p:tags r:id="rId3"/>
            </p:custDataLst>
          </p:nvPr>
        </p:nvSpPr>
        <p:spPr>
          <a:xfrm>
            <a:off x="1828800" y="3776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Capitalization</a:t>
            </a:r>
          </a:p>
        </p:txBody>
      </p:sp>
      <p:sp>
        <p:nvSpPr>
          <p:cNvPr id="8" name="TextBox 7">
            <a:extLst>
              <a:ext uri="{FF2B5EF4-FFF2-40B4-BE49-F238E27FC236}">
                <a16:creationId xmlns:a16="http://schemas.microsoft.com/office/drawing/2014/main" id="{EB77C811-1DB5-45DA-BDE8-AAE0B3477044}"/>
              </a:ext>
            </a:extLst>
          </p:cNvPr>
          <p:cNvSpPr txBox="1"/>
          <p:nvPr>
            <p:custDataLst>
              <p:tags r:id="rId4"/>
            </p:custDataLst>
          </p:nvPr>
        </p:nvSpPr>
        <p:spPr>
          <a:xfrm>
            <a:off x="1828800" y="4919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Expense</a:t>
            </a:r>
          </a:p>
        </p:txBody>
      </p:sp>
      <p:sp>
        <p:nvSpPr>
          <p:cNvPr id="11" name="Oval 10">
            <a:extLst>
              <a:ext uri="{FF2B5EF4-FFF2-40B4-BE49-F238E27FC236}">
                <a16:creationId xmlns:a16="http://schemas.microsoft.com/office/drawing/2014/main" id="{DAF3F810-2C47-4C99-9967-93953A7E6A97}"/>
              </a:ext>
            </a:extLst>
          </p:cNvPr>
          <p:cNvSpPr>
            <a:spLocks noChangeAspect="1"/>
          </p:cNvSpPr>
          <p:nvPr>
            <p:custDataLst>
              <p:tags r:id="rId5"/>
            </p:custDataLst>
          </p:nvPr>
        </p:nvSpPr>
        <p:spPr bwMode="auto">
          <a:xfrm>
            <a:off x="1114425" y="38409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6E2AD6C2-7DF3-4B7B-A946-F87FE5DC9730}"/>
              </a:ext>
            </a:extLst>
          </p:cNvPr>
          <p:cNvSpPr>
            <a:spLocks noChangeAspect="1"/>
          </p:cNvSpPr>
          <p:nvPr>
            <p:custDataLst>
              <p:tags r:id="rId6"/>
            </p:custDataLst>
          </p:nvPr>
        </p:nvSpPr>
        <p:spPr bwMode="auto">
          <a:xfrm>
            <a:off x="1114425" y="49839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5" name="Rectangle: Rounded Corners 14">
            <a:extLst>
              <a:ext uri="{FF2B5EF4-FFF2-40B4-BE49-F238E27FC236}">
                <a16:creationId xmlns:a16="http://schemas.microsoft.com/office/drawing/2014/main" id="{E64E3799-28AE-4CED-8849-7A284F3F06D2}"/>
              </a:ext>
            </a:extLst>
          </p:cNvPr>
          <p:cNvSpPr/>
          <p:nvPr>
            <p:custDataLst>
              <p:tags r:id="rId7"/>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20" name="Group 19">
            <a:extLst>
              <a:ext uri="{FF2B5EF4-FFF2-40B4-BE49-F238E27FC236}">
                <a16:creationId xmlns:a16="http://schemas.microsoft.com/office/drawing/2014/main" id="{B04BA0E1-0833-432D-BBCA-483E6C2B24BE}"/>
              </a:ext>
            </a:extLst>
          </p:cNvPr>
          <p:cNvGrpSpPr/>
          <p:nvPr>
            <p:custDataLst>
              <p:tags r:id="rId8"/>
            </p:custDataLst>
          </p:nvPr>
        </p:nvGrpSpPr>
        <p:grpSpPr>
          <a:xfrm>
            <a:off x="0" y="0"/>
            <a:ext cx="9144000" cy="635000"/>
            <a:chOff x="0" y="0"/>
            <a:chExt cx="9144000" cy="635000"/>
          </a:xfrm>
        </p:grpSpPr>
        <p:sp>
          <p:nvSpPr>
            <p:cNvPr id="16" name="TitleBackground">
              <a:extLst>
                <a:ext uri="{FF2B5EF4-FFF2-40B4-BE49-F238E27FC236}">
                  <a16:creationId xmlns:a16="http://schemas.microsoft.com/office/drawing/2014/main" id="{F36D0CE4-9186-4146-B016-73383612B8FB}"/>
                </a:ext>
              </a:extLst>
            </p:cNvPr>
            <p:cNvSpPr/>
            <p:nvPr>
              <p:custDataLst>
                <p:tags r:id="rId11"/>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7" name="ColorBlock">
              <a:extLst>
                <a:ext uri="{FF2B5EF4-FFF2-40B4-BE49-F238E27FC236}">
                  <a16:creationId xmlns:a16="http://schemas.microsoft.com/office/drawing/2014/main" id="{8FFFC390-685E-4C79-8A08-89787BA20728}"/>
                </a:ext>
              </a:extLst>
            </p:cNvPr>
            <p:cNvSpPr/>
            <p:nvPr>
              <p:custDataLst>
                <p:tags r:id="rId12"/>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8" name="TypeText">
              <a:extLst>
                <a:ext uri="{FF2B5EF4-FFF2-40B4-BE49-F238E27FC236}">
                  <a16:creationId xmlns:a16="http://schemas.microsoft.com/office/drawing/2014/main" id="{C3EB1B23-A23F-42A9-8F37-D8F0A68AB06F}"/>
                </a:ext>
              </a:extLst>
            </p:cNvPr>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TipText">
              <a:extLst>
                <a:ext uri="{FF2B5EF4-FFF2-40B4-BE49-F238E27FC236}">
                  <a16:creationId xmlns:a16="http://schemas.microsoft.com/office/drawing/2014/main" id="{2B8D9656-946E-400C-9E0D-EE4721905C2E}"/>
                </a:ext>
              </a:extLst>
            </p:cNvPr>
            <p:cNvSpPr txBox="1"/>
            <p:nvPr>
              <p:custDataLst>
                <p:tags r:id="rId14"/>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4" name="TextBox 3">
            <a:extLst>
              <a:ext uri="{FF2B5EF4-FFF2-40B4-BE49-F238E27FC236}">
                <a16:creationId xmlns:a16="http://schemas.microsoft.com/office/drawing/2014/main" id="{E8E0B6A6-625A-61CD-9B42-2BCFE0227612}"/>
              </a:ext>
            </a:extLst>
          </p:cNvPr>
          <p:cNvSpPr txBox="1"/>
          <p:nvPr>
            <p:custDataLst>
              <p:tags r:id="rId9"/>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Picture 4">
            <a:extLst>
              <a:ext uri="{FF2B5EF4-FFF2-40B4-BE49-F238E27FC236}">
                <a16:creationId xmlns:a16="http://schemas.microsoft.com/office/drawing/2014/main" id="{2DCE8705-5F1B-4194-BA91-7F489EC073D4}"/>
              </a:ext>
            </a:extLst>
          </p:cNvPr>
          <p:cNvPicPr>
            <a:picLocks/>
          </p:cNvPicPr>
          <p:nvPr>
            <p:custDataLst>
              <p:tags r:id="rId10"/>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433813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 Box 4"/>
          <p:cNvSpPr txBox="1">
            <a:spLocks noChangeArrowheads="1"/>
          </p:cNvSpPr>
          <p:nvPr/>
        </p:nvSpPr>
        <p:spPr bwMode="auto">
          <a:xfrm>
            <a:off x="609600" y="1371600"/>
            <a:ext cx="80010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Customer-Related Intangible Assets</a:t>
            </a:r>
            <a:r>
              <a:rPr lang="zh-CN" altLang="en-US" dirty="0"/>
              <a:t> 客户相关</a:t>
            </a:r>
            <a:endParaRPr lang="en-US" altLang="en-US" dirty="0"/>
          </a:p>
        </p:txBody>
      </p:sp>
      <p:sp>
        <p:nvSpPr>
          <p:cNvPr id="14340" name="Text Box 5"/>
          <p:cNvSpPr txBox="1">
            <a:spLocks noChangeArrowheads="1"/>
          </p:cNvSpPr>
          <p:nvPr/>
        </p:nvSpPr>
        <p:spPr bwMode="auto">
          <a:xfrm>
            <a:off x="838200" y="1984375"/>
            <a:ext cx="7696200" cy="33250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200" dirty="0">
                <a:solidFill>
                  <a:schemeClr val="tx1"/>
                </a:solidFill>
                <a:latin typeface="Liberation Sans" panose="020B0604020202020204" pitchFamily="34" charset="0"/>
              </a:rPr>
              <a:t>Examples:</a:t>
            </a:r>
            <a:r>
              <a:rPr lang="en-US" altLang="en-US" sz="2200" b="0" dirty="0">
                <a:solidFill>
                  <a:schemeClr val="tx1"/>
                </a:solidFill>
                <a:latin typeface="Liberation Sans" panose="020B0604020202020204" pitchFamily="34" charset="0"/>
              </a:rPr>
              <a:t> </a:t>
            </a:r>
          </a:p>
          <a:p>
            <a:pPr lvl="1" algn="l">
              <a:lnSpc>
                <a:spcPct val="120000"/>
              </a:lnSpc>
              <a:spcBef>
                <a:spcPct val="50000"/>
              </a:spcBef>
              <a:buClr>
                <a:srgbClr val="CC0000"/>
              </a:buClr>
              <a:buSzPct val="80000"/>
              <a:buFont typeface="Arial" charset="0"/>
              <a:buChar char="►"/>
            </a:pPr>
            <a:r>
              <a:rPr lang="en-US" altLang="en-US" sz="2100" b="0" dirty="0">
                <a:solidFill>
                  <a:schemeClr val="tx1"/>
                </a:solidFill>
                <a:latin typeface="Liberation Sans" panose="020B0604020202020204" pitchFamily="34" charset="0"/>
              </a:rPr>
              <a:t>Customer lists</a:t>
            </a:r>
            <a:r>
              <a:rPr lang="zh-CN" altLang="en-US" sz="2100" b="0" dirty="0">
                <a:solidFill>
                  <a:schemeClr val="tx1"/>
                </a:solidFill>
                <a:latin typeface="Liberation Sans" panose="020B0604020202020204" pitchFamily="34" charset="0"/>
              </a:rPr>
              <a:t> 客户名单</a:t>
            </a:r>
            <a:r>
              <a:rPr lang="en-US" altLang="en-US" sz="2100" b="0" dirty="0">
                <a:solidFill>
                  <a:schemeClr val="tx1"/>
                </a:solidFill>
                <a:latin typeface="Liberation Sans" panose="020B0604020202020204" pitchFamily="34" charset="0"/>
              </a:rPr>
              <a:t>, order or production backlogs</a:t>
            </a:r>
            <a:r>
              <a:rPr lang="zh-CN" altLang="en-US" sz="2100" b="0" dirty="0">
                <a:solidFill>
                  <a:schemeClr val="tx1"/>
                </a:solidFill>
                <a:latin typeface="Liberation Sans" panose="020B0604020202020204" pitchFamily="34" charset="0"/>
              </a:rPr>
              <a:t> 订单和生产日志</a:t>
            </a:r>
            <a:r>
              <a:rPr lang="en-US" altLang="en-US" sz="2100" b="0" dirty="0">
                <a:solidFill>
                  <a:schemeClr val="tx1"/>
                </a:solidFill>
                <a:latin typeface="Liberation Sans" panose="020B0604020202020204" pitchFamily="34" charset="0"/>
              </a:rPr>
              <a:t>, and both contractual and non-contractual customer relationships</a:t>
            </a:r>
            <a:r>
              <a:rPr lang="zh-CN" altLang="en-US" sz="2100" b="0" dirty="0">
                <a:solidFill>
                  <a:schemeClr val="tx1"/>
                </a:solidFill>
                <a:latin typeface="Liberation Sans" panose="020B0604020202020204" pitchFamily="34" charset="0"/>
              </a:rPr>
              <a:t> 合同与非合同性客户关系</a:t>
            </a:r>
            <a:r>
              <a:rPr lang="en-US" altLang="en-US" sz="2100" b="0" dirty="0">
                <a:solidFill>
                  <a:schemeClr val="tx1"/>
                </a:solidFill>
                <a:latin typeface="Liberation Sans" panose="020B0604020202020204" pitchFamily="34" charset="0"/>
              </a:rPr>
              <a:t>.</a:t>
            </a:r>
          </a:p>
          <a:p>
            <a:pPr algn="l">
              <a:lnSpc>
                <a:spcPct val="120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Capitalize acquisition costs. </a:t>
            </a:r>
          </a:p>
          <a:p>
            <a:pPr algn="l">
              <a:lnSpc>
                <a:spcPct val="120000"/>
              </a:lnSpc>
              <a:spcBef>
                <a:spcPct val="5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Amortized to expense over useful life.</a:t>
            </a:r>
          </a:p>
        </p:txBody>
      </p:sp>
      <p:sp>
        <p:nvSpPr>
          <p:cNvPr id="1120268"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2</a:t>
            </a:r>
          </a:p>
        </p:txBody>
      </p:sp>
      <p:sp>
        <p:nvSpPr>
          <p:cNvPr id="8" name="Rectangle 7"/>
          <p:cNvSpPr>
            <a:spLocks noChangeArrowheads="1"/>
          </p:cNvSpPr>
          <p:nvPr/>
        </p:nvSpPr>
        <p:spPr bwMode="auto">
          <a:xfrm>
            <a:off x="609600" y="381000"/>
            <a:ext cx="7848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Types of Intangible Assets</a:t>
            </a:r>
            <a:r>
              <a:rPr lang="zh-CN" altLang="en-US" sz="3200" dirty="0">
                <a:solidFill>
                  <a:schemeClr val="tx1"/>
                </a:solidFill>
                <a:latin typeface="Liberation Sans" panose="020B0604020202020204" pitchFamily="34" charset="0"/>
              </a:rPr>
              <a:t> 无形资产种类</a:t>
            </a:r>
            <a:endParaRPr lang="en-US" altLang="en-US" sz="3200" dirty="0">
              <a:solidFill>
                <a:schemeClr val="tx1"/>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animEffect transition="in" filter="wipe(left)">
                                      <p:cBhvr>
                                        <p:cTn id="7" dur="500"/>
                                        <p:tgtEl>
                                          <p:spTgt spid="143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40">
                                            <p:txEl>
                                              <p:pRg st="1" end="1"/>
                                            </p:txEl>
                                          </p:spTgt>
                                        </p:tgtEl>
                                        <p:attrNameLst>
                                          <p:attrName>style.visibility</p:attrName>
                                        </p:attrNameLst>
                                      </p:cBhvr>
                                      <p:to>
                                        <p:strVal val="visible"/>
                                      </p:to>
                                    </p:set>
                                    <p:animEffect transition="in" filter="wipe(left)">
                                      <p:cBhvr>
                                        <p:cTn id="12" dur="500"/>
                                        <p:tgtEl>
                                          <p:spTgt spid="143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0">
                                            <p:txEl>
                                              <p:pRg st="2" end="2"/>
                                            </p:txEl>
                                          </p:spTgt>
                                        </p:tgtEl>
                                        <p:attrNameLst>
                                          <p:attrName>style.visibility</p:attrName>
                                        </p:attrNameLst>
                                      </p:cBhvr>
                                      <p:to>
                                        <p:strVal val="visible"/>
                                      </p:to>
                                    </p:set>
                                    <p:animEffect transition="in" filter="wipe(left)">
                                      <p:cBhvr>
                                        <p:cTn id="17" dur="500"/>
                                        <p:tgtEl>
                                          <p:spTgt spid="143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40">
                                            <p:txEl>
                                              <p:pRg st="3" end="3"/>
                                            </p:txEl>
                                          </p:spTgt>
                                        </p:tgtEl>
                                        <p:attrNameLst>
                                          <p:attrName>style.visibility</p:attrName>
                                        </p:attrNameLst>
                                      </p:cBhvr>
                                      <p:to>
                                        <p:strVal val="visible"/>
                                      </p:to>
                                    </p:set>
                                    <p:animEffect transition="in" filter="wipe(left)">
                                      <p:cBhvr>
                                        <p:cTn id="22" dur="500"/>
                                        <p:tgtEl>
                                          <p:spTgt spid="1434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5"/>
          <p:cNvSpPr txBox="1">
            <a:spLocks noChangeArrowheads="1"/>
          </p:cNvSpPr>
          <p:nvPr/>
        </p:nvSpPr>
        <p:spPr bwMode="auto">
          <a:xfrm>
            <a:off x="609600" y="1295400"/>
            <a:ext cx="8077200" cy="20159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pPr>
            <a:r>
              <a:rPr lang="en-US" altLang="en-US" sz="2000" dirty="0">
                <a:solidFill>
                  <a:srgbClr val="CC0000"/>
                </a:solidFill>
                <a:latin typeface="Liberation Sans" panose="020B0604020202020204" pitchFamily="34" charset="0"/>
              </a:rPr>
              <a:t>Illustration: </a:t>
            </a:r>
            <a:r>
              <a:rPr lang="en-US" altLang="en-US" sz="2000" b="0" dirty="0">
                <a:latin typeface="Liberation Sans" panose="020B0604020202020204" pitchFamily="34" charset="0"/>
              </a:rPr>
              <a:t>Green Market AG acquires the </a:t>
            </a:r>
            <a:r>
              <a:rPr lang="en-US" altLang="en-US" sz="2000" b="0" u="sng" dirty="0">
                <a:solidFill>
                  <a:srgbClr val="FF0000"/>
                </a:solidFill>
                <a:latin typeface="Liberation Sans" panose="020B0604020202020204" pitchFamily="34" charset="0"/>
              </a:rPr>
              <a:t>customer list </a:t>
            </a:r>
            <a:r>
              <a:rPr lang="en-US" altLang="en-US" sz="2000" b="0" dirty="0">
                <a:latin typeface="Liberation Sans" panose="020B0604020202020204" pitchFamily="34" charset="0"/>
              </a:rPr>
              <a:t>of a large newspaper for </a:t>
            </a:r>
            <a:r>
              <a:rPr lang="en-US" altLang="en-US" sz="2000" b="0" dirty="0">
                <a:solidFill>
                  <a:schemeClr val="folHlink"/>
                </a:solidFill>
                <a:effectLst/>
                <a:latin typeface="Liberation Sans" panose="020B0604020202020204" pitchFamily="34" charset="0"/>
              </a:rPr>
              <a:t>€</a:t>
            </a:r>
            <a:r>
              <a:rPr lang="en-US" altLang="en-US" sz="2000" b="0" dirty="0">
                <a:latin typeface="Liberation Sans" panose="020B0604020202020204" pitchFamily="34" charset="0"/>
              </a:rPr>
              <a:t>6,000,000 on January 1, 2019. Green Market expects to benefit from the information </a:t>
            </a:r>
            <a:r>
              <a:rPr lang="en-US" altLang="en-US" sz="2000" dirty="0">
                <a:latin typeface="Liberation Sans" panose="020B0604020202020204" pitchFamily="34" charset="0"/>
              </a:rPr>
              <a:t>evenly</a:t>
            </a:r>
            <a:r>
              <a:rPr lang="en-US" altLang="en-US" sz="2000" b="0" dirty="0">
                <a:latin typeface="Liberation Sans" panose="020B0604020202020204" pitchFamily="34" charset="0"/>
              </a:rPr>
              <a:t> over a three-year period. Record the purchase of the customer list and the amortization of the customer list for each year on the straight-line basis.</a:t>
            </a:r>
          </a:p>
        </p:txBody>
      </p:sp>
      <p:sp>
        <p:nvSpPr>
          <p:cNvPr id="1176582" name="Rectangle 6"/>
          <p:cNvSpPr>
            <a:spLocks noChangeArrowheads="1"/>
          </p:cNvSpPr>
          <p:nvPr/>
        </p:nvSpPr>
        <p:spPr bwMode="auto">
          <a:xfrm>
            <a:off x="1905000" y="3581400"/>
            <a:ext cx="70866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572000" algn="r"/>
                <a:tab pos="6400800" algn="r"/>
              </a:tabLst>
              <a:defRPr b="1">
                <a:solidFill>
                  <a:schemeClr val="folHlink"/>
                </a:solidFill>
                <a:latin typeface="Comic Sans MS" pitchFamily="66" charset="0"/>
              </a:defRPr>
            </a:lvl1pPr>
            <a:lvl2pPr marL="742950" indent="-285750">
              <a:tabLst>
                <a:tab pos="4572000" algn="r"/>
                <a:tab pos="6400800" algn="r"/>
              </a:tabLst>
              <a:defRPr b="1">
                <a:solidFill>
                  <a:schemeClr val="folHlink"/>
                </a:solidFill>
                <a:latin typeface="Comic Sans MS" pitchFamily="66" charset="0"/>
              </a:defRPr>
            </a:lvl2pPr>
            <a:lvl3pPr marL="1143000" indent="-228600">
              <a:tabLst>
                <a:tab pos="4572000" algn="r"/>
                <a:tab pos="6400800" algn="r"/>
              </a:tabLst>
              <a:defRPr b="1">
                <a:solidFill>
                  <a:schemeClr val="folHlink"/>
                </a:solidFill>
                <a:latin typeface="Comic Sans MS" pitchFamily="66" charset="0"/>
              </a:defRPr>
            </a:lvl3pPr>
            <a:lvl4pPr marL="1600200" indent="-228600">
              <a:tabLst>
                <a:tab pos="4572000" algn="r"/>
                <a:tab pos="6400800" algn="r"/>
              </a:tabLst>
              <a:defRPr b="1">
                <a:solidFill>
                  <a:schemeClr val="folHlink"/>
                </a:solidFill>
                <a:latin typeface="Comic Sans MS" pitchFamily="66" charset="0"/>
              </a:defRPr>
            </a:lvl4pPr>
            <a:lvl5pPr marL="2057400" indent="-228600">
              <a:tabLst>
                <a:tab pos="45720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Customer List </a:t>
            </a:r>
            <a:r>
              <a:rPr lang="en-US" altLang="en-US" sz="2000" b="0" dirty="0" err="1">
                <a:latin typeface="Liberation Sans" panose="020B0604020202020204" pitchFamily="34" charset="0"/>
              </a:rPr>
              <a:t>无形资产</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客户名单</a:t>
            </a:r>
            <a:r>
              <a:rPr lang="en-US" altLang="en-US" sz="2000" b="0" dirty="0">
                <a:latin typeface="Liberation Sans" panose="020B0604020202020204" pitchFamily="34" charset="0"/>
              </a:rPr>
              <a:t>	6,000,000</a:t>
            </a:r>
          </a:p>
        </p:txBody>
      </p:sp>
      <p:sp>
        <p:nvSpPr>
          <p:cNvPr id="15365" name="Rectangle 7"/>
          <p:cNvSpPr>
            <a:spLocks noChangeArrowheads="1"/>
          </p:cNvSpPr>
          <p:nvPr/>
        </p:nvSpPr>
        <p:spPr bwMode="auto">
          <a:xfrm>
            <a:off x="609600" y="3489325"/>
            <a:ext cx="1219200" cy="701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029200" algn="r"/>
                <a:tab pos="6400800" algn="r"/>
              </a:tabLst>
              <a:defRPr b="1">
                <a:solidFill>
                  <a:schemeClr val="folHlink"/>
                </a:solidFill>
                <a:latin typeface="Comic Sans MS" pitchFamily="66" charset="0"/>
              </a:defRPr>
            </a:lvl1pPr>
            <a:lvl2pPr marL="742950" indent="-285750">
              <a:tabLst>
                <a:tab pos="5029200" algn="r"/>
                <a:tab pos="6400800" algn="r"/>
              </a:tabLst>
              <a:defRPr b="1">
                <a:solidFill>
                  <a:schemeClr val="folHlink"/>
                </a:solidFill>
                <a:latin typeface="Comic Sans MS" pitchFamily="66" charset="0"/>
              </a:defRPr>
            </a:lvl2pPr>
            <a:lvl3pPr marL="1143000" indent="-228600">
              <a:tabLst>
                <a:tab pos="5029200" algn="r"/>
                <a:tab pos="6400800" algn="r"/>
              </a:tabLst>
              <a:defRPr b="1">
                <a:solidFill>
                  <a:schemeClr val="folHlink"/>
                </a:solidFill>
                <a:latin typeface="Comic Sans MS" pitchFamily="66" charset="0"/>
              </a:defRPr>
            </a:lvl3pPr>
            <a:lvl4pPr marL="1600200" indent="-228600">
              <a:tabLst>
                <a:tab pos="5029200" algn="r"/>
                <a:tab pos="6400800" algn="r"/>
              </a:tabLst>
              <a:defRPr b="1">
                <a:solidFill>
                  <a:schemeClr val="folHlink"/>
                </a:solidFill>
                <a:latin typeface="Comic Sans MS" pitchFamily="66" charset="0"/>
              </a:defRPr>
            </a:lvl4pPr>
            <a:lvl5pPr marL="2057400" indent="-228600">
              <a:tabLst>
                <a:tab pos="50292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Jan. 1</a:t>
            </a:r>
          </a:p>
          <a:p>
            <a:pPr algn="l"/>
            <a:r>
              <a:rPr lang="en-US" altLang="en-US" sz="2000" b="0" dirty="0">
                <a:latin typeface="Liberation Sans" panose="020B0604020202020204" pitchFamily="34" charset="0"/>
              </a:rPr>
              <a:t>2019</a:t>
            </a:r>
          </a:p>
        </p:txBody>
      </p:sp>
      <p:sp>
        <p:nvSpPr>
          <p:cNvPr id="1176584" name="Rectangle 8"/>
          <p:cNvSpPr>
            <a:spLocks noChangeArrowheads="1"/>
          </p:cNvSpPr>
          <p:nvPr/>
        </p:nvSpPr>
        <p:spPr bwMode="auto">
          <a:xfrm>
            <a:off x="2209800" y="4038600"/>
            <a:ext cx="70866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572000" algn="r"/>
                <a:tab pos="6057900" algn="r"/>
              </a:tabLst>
              <a:defRPr b="1">
                <a:solidFill>
                  <a:schemeClr val="folHlink"/>
                </a:solidFill>
                <a:latin typeface="Comic Sans MS" pitchFamily="66" charset="0"/>
              </a:defRPr>
            </a:lvl1pPr>
            <a:lvl2pPr marL="742950" indent="-285750">
              <a:tabLst>
                <a:tab pos="4572000" algn="r"/>
                <a:tab pos="6057900" algn="r"/>
              </a:tabLst>
              <a:defRPr b="1">
                <a:solidFill>
                  <a:schemeClr val="folHlink"/>
                </a:solidFill>
                <a:latin typeface="Comic Sans MS" pitchFamily="66" charset="0"/>
              </a:defRPr>
            </a:lvl2pPr>
            <a:lvl3pPr marL="1143000" indent="-228600">
              <a:tabLst>
                <a:tab pos="4572000" algn="r"/>
                <a:tab pos="6057900" algn="r"/>
              </a:tabLst>
              <a:defRPr b="1">
                <a:solidFill>
                  <a:schemeClr val="folHlink"/>
                </a:solidFill>
                <a:latin typeface="Comic Sans MS" pitchFamily="66" charset="0"/>
              </a:defRPr>
            </a:lvl3pPr>
            <a:lvl4pPr marL="1600200" indent="-228600">
              <a:tabLst>
                <a:tab pos="4572000" algn="r"/>
                <a:tab pos="6057900" algn="r"/>
              </a:tabLst>
              <a:defRPr b="1">
                <a:solidFill>
                  <a:schemeClr val="folHlink"/>
                </a:solidFill>
                <a:latin typeface="Comic Sans MS" pitchFamily="66" charset="0"/>
              </a:defRPr>
            </a:lvl4pPr>
            <a:lvl5pPr marL="2057400" indent="-228600">
              <a:tabLst>
                <a:tab pos="4572000" algn="r"/>
                <a:tab pos="60579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	Cash </a:t>
            </a:r>
            <a:r>
              <a:rPr lang="en-US" altLang="en-US" sz="2000" b="0" dirty="0" err="1">
                <a:latin typeface="Liberation Sans" panose="020B0604020202020204" pitchFamily="34" charset="0"/>
              </a:rPr>
              <a:t>银行存款</a:t>
            </a:r>
            <a:r>
              <a:rPr lang="en-US" altLang="en-US" sz="2000" b="0" dirty="0">
                <a:latin typeface="Liberation Sans" panose="020B0604020202020204" pitchFamily="34" charset="0"/>
              </a:rPr>
              <a:t>		6,000,000</a:t>
            </a:r>
          </a:p>
        </p:txBody>
      </p:sp>
      <p:sp>
        <p:nvSpPr>
          <p:cNvPr id="1176585" name="Rectangle 9"/>
          <p:cNvSpPr>
            <a:spLocks noChangeArrowheads="1"/>
          </p:cNvSpPr>
          <p:nvPr/>
        </p:nvSpPr>
        <p:spPr bwMode="auto">
          <a:xfrm>
            <a:off x="2438400" y="4648200"/>
            <a:ext cx="70866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572000" algn="r"/>
                <a:tab pos="6400800" algn="r"/>
              </a:tabLst>
              <a:defRPr b="1">
                <a:solidFill>
                  <a:schemeClr val="folHlink"/>
                </a:solidFill>
                <a:latin typeface="Comic Sans MS" pitchFamily="66" charset="0"/>
              </a:defRPr>
            </a:lvl1pPr>
            <a:lvl2pPr marL="742950" indent="-285750">
              <a:tabLst>
                <a:tab pos="4572000" algn="r"/>
                <a:tab pos="6400800" algn="r"/>
              </a:tabLst>
              <a:defRPr b="1">
                <a:solidFill>
                  <a:schemeClr val="folHlink"/>
                </a:solidFill>
                <a:latin typeface="Comic Sans MS" pitchFamily="66" charset="0"/>
              </a:defRPr>
            </a:lvl2pPr>
            <a:lvl3pPr marL="1143000" indent="-228600">
              <a:tabLst>
                <a:tab pos="4572000" algn="r"/>
                <a:tab pos="6400800" algn="r"/>
              </a:tabLst>
              <a:defRPr b="1">
                <a:solidFill>
                  <a:schemeClr val="folHlink"/>
                </a:solidFill>
                <a:latin typeface="Comic Sans MS" pitchFamily="66" charset="0"/>
              </a:defRPr>
            </a:lvl3pPr>
            <a:lvl4pPr marL="1600200" indent="-228600">
              <a:tabLst>
                <a:tab pos="4572000" algn="r"/>
                <a:tab pos="6400800" algn="r"/>
              </a:tabLst>
              <a:defRPr b="1">
                <a:solidFill>
                  <a:schemeClr val="folHlink"/>
                </a:solidFill>
                <a:latin typeface="Comic Sans MS" pitchFamily="66" charset="0"/>
              </a:defRPr>
            </a:lvl4pPr>
            <a:lvl5pPr marL="2057400" indent="-228600">
              <a:tabLst>
                <a:tab pos="45720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5720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Amortization Expense 	2,000,000</a:t>
            </a:r>
          </a:p>
          <a:p>
            <a:pPr algn="l"/>
            <a:r>
              <a:rPr lang="en-US" altLang="en-US" sz="2000" b="0" dirty="0" err="1">
                <a:latin typeface="Liberation Sans" panose="020B0604020202020204" pitchFamily="34" charset="0"/>
              </a:rPr>
              <a:t>管理费用</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摊销费用</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客户名单</a:t>
            </a:r>
            <a:endParaRPr lang="en-US" altLang="en-US" sz="2000" b="0" dirty="0">
              <a:latin typeface="Liberation Sans" panose="020B0604020202020204" pitchFamily="34" charset="0"/>
            </a:endParaRPr>
          </a:p>
        </p:txBody>
      </p:sp>
      <p:sp>
        <p:nvSpPr>
          <p:cNvPr id="15368" name="Rectangle 10"/>
          <p:cNvSpPr>
            <a:spLocks noChangeArrowheads="1"/>
          </p:cNvSpPr>
          <p:nvPr/>
        </p:nvSpPr>
        <p:spPr bwMode="auto">
          <a:xfrm>
            <a:off x="609600" y="4632325"/>
            <a:ext cx="1219200" cy="1311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029200" algn="r"/>
                <a:tab pos="6400800" algn="r"/>
              </a:tabLst>
              <a:defRPr b="1">
                <a:solidFill>
                  <a:schemeClr val="folHlink"/>
                </a:solidFill>
                <a:latin typeface="Comic Sans MS" pitchFamily="66" charset="0"/>
              </a:defRPr>
            </a:lvl1pPr>
            <a:lvl2pPr marL="742950" indent="-285750">
              <a:tabLst>
                <a:tab pos="5029200" algn="r"/>
                <a:tab pos="6400800" algn="r"/>
              </a:tabLst>
              <a:defRPr b="1">
                <a:solidFill>
                  <a:schemeClr val="folHlink"/>
                </a:solidFill>
                <a:latin typeface="Comic Sans MS" pitchFamily="66" charset="0"/>
              </a:defRPr>
            </a:lvl2pPr>
            <a:lvl3pPr marL="1143000" indent="-228600">
              <a:tabLst>
                <a:tab pos="5029200" algn="r"/>
                <a:tab pos="6400800" algn="r"/>
              </a:tabLst>
              <a:defRPr b="1">
                <a:solidFill>
                  <a:schemeClr val="folHlink"/>
                </a:solidFill>
                <a:latin typeface="Comic Sans MS" pitchFamily="66" charset="0"/>
              </a:defRPr>
            </a:lvl3pPr>
            <a:lvl4pPr marL="1600200" indent="-228600">
              <a:tabLst>
                <a:tab pos="5029200" algn="r"/>
                <a:tab pos="6400800" algn="r"/>
              </a:tabLst>
              <a:defRPr b="1">
                <a:solidFill>
                  <a:schemeClr val="folHlink"/>
                </a:solidFill>
                <a:latin typeface="Comic Sans MS" pitchFamily="66" charset="0"/>
              </a:defRPr>
            </a:lvl4pPr>
            <a:lvl5pPr marL="2057400" indent="-228600">
              <a:tabLst>
                <a:tab pos="50292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Dec. 31</a:t>
            </a:r>
          </a:p>
          <a:p>
            <a:pPr algn="l"/>
            <a:r>
              <a:rPr lang="en-US" altLang="en-US" sz="2000" b="0" dirty="0">
                <a:latin typeface="Liberation Sans" panose="020B0604020202020204" pitchFamily="34" charset="0"/>
              </a:rPr>
              <a:t>2019</a:t>
            </a:r>
          </a:p>
          <a:p>
            <a:pPr algn="l"/>
            <a:r>
              <a:rPr lang="en-US" altLang="en-US" sz="2000" b="0" dirty="0">
                <a:latin typeface="Liberation Sans" panose="020B0604020202020204" pitchFamily="34" charset="0"/>
              </a:rPr>
              <a:t>2020</a:t>
            </a:r>
          </a:p>
          <a:p>
            <a:pPr algn="l"/>
            <a:r>
              <a:rPr lang="en-US" altLang="en-US" sz="2000" b="0" dirty="0">
                <a:latin typeface="Liberation Sans" panose="020B0604020202020204" pitchFamily="34" charset="0"/>
              </a:rPr>
              <a:t>2021</a:t>
            </a:r>
          </a:p>
        </p:txBody>
      </p:sp>
      <p:sp>
        <p:nvSpPr>
          <p:cNvPr id="1176587" name="Rectangle 11"/>
          <p:cNvSpPr>
            <a:spLocks noChangeArrowheads="1"/>
          </p:cNvSpPr>
          <p:nvPr/>
        </p:nvSpPr>
        <p:spPr bwMode="auto">
          <a:xfrm>
            <a:off x="2362200" y="5334000"/>
            <a:ext cx="70866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572000" algn="r"/>
                <a:tab pos="6057900" algn="r"/>
              </a:tabLst>
              <a:defRPr b="1">
                <a:solidFill>
                  <a:schemeClr val="folHlink"/>
                </a:solidFill>
                <a:latin typeface="Comic Sans MS" pitchFamily="66" charset="0"/>
              </a:defRPr>
            </a:lvl1pPr>
            <a:lvl2pPr marL="742950" indent="-285750">
              <a:tabLst>
                <a:tab pos="4572000" algn="r"/>
                <a:tab pos="6057900" algn="r"/>
              </a:tabLst>
              <a:defRPr b="1">
                <a:solidFill>
                  <a:schemeClr val="folHlink"/>
                </a:solidFill>
                <a:latin typeface="Comic Sans MS" pitchFamily="66" charset="0"/>
              </a:defRPr>
            </a:lvl2pPr>
            <a:lvl3pPr marL="1143000" indent="-228600">
              <a:tabLst>
                <a:tab pos="4572000" algn="r"/>
                <a:tab pos="6057900" algn="r"/>
              </a:tabLst>
              <a:defRPr b="1">
                <a:solidFill>
                  <a:schemeClr val="folHlink"/>
                </a:solidFill>
                <a:latin typeface="Comic Sans MS" pitchFamily="66" charset="0"/>
              </a:defRPr>
            </a:lvl3pPr>
            <a:lvl4pPr marL="1600200" indent="-228600">
              <a:tabLst>
                <a:tab pos="4572000" algn="r"/>
                <a:tab pos="6057900" algn="r"/>
              </a:tabLst>
              <a:defRPr b="1">
                <a:solidFill>
                  <a:schemeClr val="folHlink"/>
                </a:solidFill>
                <a:latin typeface="Comic Sans MS" pitchFamily="66" charset="0"/>
              </a:defRPr>
            </a:lvl4pPr>
            <a:lvl5pPr marL="2057400" indent="-228600">
              <a:tabLst>
                <a:tab pos="4572000" algn="r"/>
                <a:tab pos="60579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572000" algn="r"/>
                <a:tab pos="60579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	 Accumulated Amortization 		2,000,000</a:t>
            </a:r>
          </a:p>
          <a:p>
            <a:pPr algn="l"/>
            <a:r>
              <a:rPr lang="zh-CN" altLang="en-US" sz="2000" b="0" dirty="0">
                <a:latin typeface="Liberation Sans" panose="020B0604020202020204" pitchFamily="34" charset="0"/>
              </a:rPr>
              <a:t>        累计摊销</a:t>
            </a:r>
            <a:endParaRPr lang="en-US" altLang="en-US" sz="2000" b="0" dirty="0">
              <a:latin typeface="Liberation Sans" panose="020B0604020202020204" pitchFamily="34" charset="0"/>
            </a:endParaRPr>
          </a:p>
        </p:txBody>
      </p:sp>
      <p:sp>
        <p:nvSpPr>
          <p:cNvPr id="1176594" name="Line 18"/>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2</a:t>
            </a:r>
          </a:p>
        </p:txBody>
      </p:sp>
      <p:sp>
        <p:nvSpPr>
          <p:cNvPr id="14"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Types of Intangible Assets</a:t>
            </a:r>
          </a:p>
        </p:txBody>
      </p:sp>
      <p:graphicFrame>
        <p:nvGraphicFramePr>
          <p:cNvPr id="2" name="Table 1">
            <a:extLst>
              <a:ext uri="{FF2B5EF4-FFF2-40B4-BE49-F238E27FC236}">
                <a16:creationId xmlns:a16="http://schemas.microsoft.com/office/drawing/2014/main" id="{5EA7C176-CFD7-CB97-843B-2725A57D4E34}"/>
              </a:ext>
            </a:extLst>
          </p:cNvPr>
          <p:cNvGraphicFramePr>
            <a:graphicFrameLocks noGrp="1"/>
          </p:cNvGraphicFramePr>
          <p:nvPr>
            <p:extLst>
              <p:ext uri="{D42A27DB-BD31-4B8C-83A1-F6EECF244321}">
                <p14:modId xmlns:p14="http://schemas.microsoft.com/office/powerpoint/2010/main" val="992610878"/>
              </p:ext>
            </p:extLst>
          </p:nvPr>
        </p:nvGraphicFramePr>
        <p:xfrm>
          <a:off x="685800" y="3212986"/>
          <a:ext cx="7696200" cy="3708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157600102"/>
                    </a:ext>
                  </a:extLst>
                </a:gridCol>
                <a:gridCol w="4343400">
                  <a:extLst>
                    <a:ext uri="{9D8B030D-6E8A-4147-A177-3AD203B41FA5}">
                      <a16:colId xmlns:a16="http://schemas.microsoft.com/office/drawing/2014/main" val="741349817"/>
                    </a:ext>
                  </a:extLst>
                </a:gridCol>
                <a:gridCol w="1143000">
                  <a:extLst>
                    <a:ext uri="{9D8B030D-6E8A-4147-A177-3AD203B41FA5}">
                      <a16:colId xmlns:a16="http://schemas.microsoft.com/office/drawing/2014/main" val="273596706"/>
                    </a:ext>
                  </a:extLst>
                </a:gridCol>
                <a:gridCol w="1066800">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6582"/>
                                        </p:tgtEl>
                                        <p:attrNameLst>
                                          <p:attrName>style.visibility</p:attrName>
                                        </p:attrNameLst>
                                      </p:cBhvr>
                                      <p:to>
                                        <p:strVal val="visible"/>
                                      </p:to>
                                    </p:set>
                                    <p:animEffect transition="in" filter="wipe(left)">
                                      <p:cBhvr>
                                        <p:cTn id="7" dur="500"/>
                                        <p:tgtEl>
                                          <p:spTgt spid="1176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6584"/>
                                        </p:tgtEl>
                                        <p:attrNameLst>
                                          <p:attrName>style.visibility</p:attrName>
                                        </p:attrNameLst>
                                      </p:cBhvr>
                                      <p:to>
                                        <p:strVal val="visible"/>
                                      </p:to>
                                    </p:set>
                                    <p:animEffect transition="in" filter="wipe(left)">
                                      <p:cBhvr>
                                        <p:cTn id="12" dur="500"/>
                                        <p:tgtEl>
                                          <p:spTgt spid="11765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6585"/>
                                        </p:tgtEl>
                                        <p:attrNameLst>
                                          <p:attrName>style.visibility</p:attrName>
                                        </p:attrNameLst>
                                      </p:cBhvr>
                                      <p:to>
                                        <p:strVal val="visible"/>
                                      </p:to>
                                    </p:set>
                                    <p:animEffect transition="in" filter="wipe(left)">
                                      <p:cBhvr>
                                        <p:cTn id="17" dur="500"/>
                                        <p:tgtEl>
                                          <p:spTgt spid="11765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6587"/>
                                        </p:tgtEl>
                                        <p:attrNameLst>
                                          <p:attrName>style.visibility</p:attrName>
                                        </p:attrNameLst>
                                      </p:cBhvr>
                                      <p:to>
                                        <p:strVal val="visible"/>
                                      </p:to>
                                    </p:set>
                                    <p:animEffect transition="in" filter="wipe(left)">
                                      <p:cBhvr>
                                        <p:cTn id="22" dur="500"/>
                                        <p:tgtEl>
                                          <p:spTgt spid="1176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582" grpId="0"/>
      <p:bldP spid="1176584" grpId="0"/>
      <p:bldP spid="1176585" grpId="0"/>
      <p:bldP spid="11765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30000"/>
              </a:spcBef>
              <a:spcAft>
                <a:spcPct val="20000"/>
              </a:spcAft>
              <a:buClrTx/>
              <a:buSzPct val="80000"/>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Artistic-Related Intangible Assets</a:t>
            </a:r>
          </a:p>
        </p:txBody>
      </p:sp>
      <p:sp>
        <p:nvSpPr>
          <p:cNvPr id="16387" name="Text Box 5"/>
          <p:cNvSpPr txBox="1">
            <a:spLocks noChangeArrowheads="1"/>
          </p:cNvSpPr>
          <p:nvPr/>
        </p:nvSpPr>
        <p:spPr bwMode="auto">
          <a:xfrm>
            <a:off x="762000" y="1828800"/>
            <a:ext cx="7696200" cy="5085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Examples: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p>
          <a:p>
            <a:pPr marL="976313" marR="0" lvl="1" indent="-404813" algn="l" defTabSz="914400" rtl="0" eaLnBrk="0" fontAlgn="base" latinLnBrk="0" hangingPunct="0">
              <a:lnSpc>
                <a:spcPct val="120000"/>
              </a:lnSpc>
              <a:spcBef>
                <a:spcPct val="50000"/>
              </a:spcBef>
              <a:spcAft>
                <a:spcPct val="0"/>
              </a:spcAft>
              <a:buClr>
                <a:srgbClr val="CC0000"/>
              </a:buClr>
              <a:buSzPct val="80000"/>
              <a:buFont typeface="Arial" charset="0"/>
              <a:buChar char="►"/>
              <a:tabLst/>
              <a:defRPr/>
            </a:pP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Plays, literary works, musical works, pictures, photographs, and video and audiovisual material.</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Copyright</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en-US" sz="2100" b="0" i="0" u="none" strike="noStrike" kern="1200" cap="none" spc="0" normalizeH="0" baseline="0" noProof="0" dirty="0" err="1">
                <a:ln>
                  <a:noFill/>
                </a:ln>
                <a:solidFill>
                  <a:srgbClr val="000000"/>
                </a:solidFill>
                <a:effectLst/>
                <a:uLnTx/>
                <a:uFillTx/>
                <a:latin typeface="Liberation Sans" panose="020B0604020202020204" pitchFamily="34" charset="0"/>
                <a:ea typeface="+mn-ea"/>
                <a:cs typeface="+mn-cs"/>
              </a:rPr>
              <a:t>版权</a:t>
            </a:r>
            <a:r>
              <a:rPr kumimoji="0" lang="zh-CN"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granted for the </a:t>
            </a: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life of the creator plus 70 years</a:t>
            </a:r>
            <a:r>
              <a:rPr kumimoji="0" lang="zh-CN"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r>
              <a:rPr kumimoji="0" lang="en-US" altLang="zh-CN" sz="2100" b="1" i="0" u="none" strike="noStrike" kern="1200" cap="none" spc="0" normalizeH="0" baseline="0" noProof="0" dirty="0">
                <a:ln>
                  <a:noFill/>
                </a:ln>
                <a:solidFill>
                  <a:schemeClr val="accent2"/>
                </a:solidFill>
                <a:effectLst/>
                <a:uLnTx/>
                <a:uFillTx/>
                <a:latin typeface="Liberation Sans" panose="020B0604020202020204" pitchFamily="34" charset="0"/>
                <a:ea typeface="+mn-ea"/>
                <a:cs typeface="+mn-cs"/>
              </a:rPr>
              <a:t>50</a:t>
            </a:r>
            <a:r>
              <a:rPr kumimoji="0" lang="zh-CN" altLang="en-US" sz="2100" b="1" i="0" u="none" strike="noStrike" kern="1200" cap="none" spc="0" normalizeH="0" baseline="0" noProof="0" dirty="0">
                <a:ln>
                  <a:noFill/>
                </a:ln>
                <a:solidFill>
                  <a:schemeClr val="accent2"/>
                </a:solidFill>
                <a:effectLst/>
                <a:uLnTx/>
                <a:uFillTx/>
                <a:latin typeface="Liberation Sans" panose="020B0604020202020204" pitchFamily="34" charset="0"/>
                <a:ea typeface="+mn-ea"/>
                <a:cs typeface="+mn-cs"/>
              </a:rPr>
              <a:t> </a:t>
            </a:r>
            <a:r>
              <a:rPr kumimoji="0" lang="en-US" altLang="zh-CN" sz="2100" b="1" i="0" u="none" strike="noStrike" kern="1200" cap="none" spc="0" normalizeH="0" baseline="0" noProof="0" dirty="0">
                <a:ln>
                  <a:noFill/>
                </a:ln>
                <a:solidFill>
                  <a:schemeClr val="accent2"/>
                </a:solidFill>
                <a:effectLst/>
                <a:uLnTx/>
                <a:uFillTx/>
                <a:latin typeface="Liberation Sans" panose="020B0604020202020204" pitchFamily="34" charset="0"/>
                <a:ea typeface="+mn-ea"/>
                <a:cs typeface="+mn-cs"/>
              </a:rPr>
              <a:t>years in China</a:t>
            </a:r>
            <a:r>
              <a:rPr kumimoji="0" lang="en-US" altLang="zh-CN"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Capitalize costs of acquiring and defending.</a:t>
            </a:r>
          </a:p>
          <a:p>
            <a:pPr lvl="0" algn="l">
              <a:lnSpc>
                <a:spcPct val="120000"/>
              </a:lnSpc>
              <a:spcBef>
                <a:spcPct val="50000"/>
              </a:spcBef>
              <a:buClr>
                <a:srgbClr val="CC0000"/>
              </a:buClr>
              <a:buSzPct val="80000"/>
              <a:buFont typeface="Wingdings" pitchFamily="2" charset="2"/>
              <a:buChar char="u"/>
              <a:defRPr/>
            </a:pPr>
            <a:r>
              <a:rPr lang="en-US" altLang="en-US" sz="2100" b="0" dirty="0">
                <a:solidFill>
                  <a:srgbClr val="000000"/>
                </a:solidFill>
                <a:latin typeface="Liberation Sans" panose="020B0604020202020204" pitchFamily="34" charset="0"/>
              </a:rPr>
              <a:t>Companies must expense all research costs and any development costs not meeting recognition criteria that lead to a copyright as those costs are incurred.</a:t>
            </a:r>
            <a:endPar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Amortized to expense over useful life if less than the legal life.</a:t>
            </a:r>
          </a:p>
        </p:txBody>
      </p:sp>
      <p:pic>
        <p:nvPicPr>
          <p:cNvPr id="1638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0944" y="3888339"/>
            <a:ext cx="1004888" cy="6016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4119" name="Text Box 7"/>
          <p:cNvSpPr txBox="1">
            <a:spLocks noChangeArrowheads="1"/>
          </p:cNvSpPr>
          <p:nvPr/>
        </p:nvSpPr>
        <p:spPr bwMode="auto">
          <a:xfrm>
            <a:off x="7848600" y="3848652"/>
            <a:ext cx="11430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Mickey Mouse</a:t>
            </a:r>
          </a:p>
        </p:txBody>
      </p:sp>
      <p:sp>
        <p:nvSpPr>
          <p:cNvPr id="1348610" name="Line 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1"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a:t>
            </a:r>
          </a:p>
        </p:txBody>
      </p:sp>
      <p:sp>
        <p:nvSpPr>
          <p:cNvPr id="12"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Types of Intangible Assets</a:t>
            </a:r>
          </a:p>
        </p:txBody>
      </p:sp>
      <p:pic>
        <p:nvPicPr>
          <p:cNvPr id="3074" name="Picture 2" descr="007 James Bond Gun Logo Vector - Logo 007 James Bond Transparent PNG -  1200x1200 - Free Download on NicePNG">
            <a:extLst>
              <a:ext uri="{FF2B5EF4-FFF2-40B4-BE49-F238E27FC236}">
                <a16:creationId xmlns:a16="http://schemas.microsoft.com/office/drawing/2014/main" id="{D2FD5BC9-EEBD-4E8C-A10C-F3A16C8E2A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822" y="1371599"/>
            <a:ext cx="1773177" cy="6601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10291CA-60F2-45AB-9713-8B0C15F6D1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057400"/>
            <a:ext cx="1685332" cy="10031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left)">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left)">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wipe(left)">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wipe(left)">
                                      <p:cBhvr>
                                        <p:cTn id="22" dur="500"/>
                                        <p:tgtEl>
                                          <p:spTgt spid="163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7">
                                            <p:txEl>
                                              <p:pRg st="4" end="4"/>
                                            </p:txEl>
                                          </p:spTgt>
                                        </p:tgtEl>
                                        <p:attrNameLst>
                                          <p:attrName>style.visibility</p:attrName>
                                        </p:attrNameLst>
                                      </p:cBhvr>
                                      <p:to>
                                        <p:strVal val="visible"/>
                                      </p:to>
                                    </p:set>
                                    <p:animEffect transition="in" filter="wipe(left)">
                                      <p:cBhvr>
                                        <p:cTn id="27" dur="500"/>
                                        <p:tgtEl>
                                          <p:spTgt spid="163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387">
                                            <p:txEl>
                                              <p:pRg st="5" end="5"/>
                                            </p:txEl>
                                          </p:spTgt>
                                        </p:tgtEl>
                                        <p:attrNameLst>
                                          <p:attrName>style.visibility</p:attrName>
                                        </p:attrNameLst>
                                      </p:cBhvr>
                                      <p:to>
                                        <p:strVal val="visible"/>
                                      </p:to>
                                    </p:set>
                                    <p:animEffect transition="in" filter="wipe(left)">
                                      <p:cBhvr>
                                        <p:cTn id="32"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Text Box 15"/>
          <p:cNvSpPr txBox="1">
            <a:spLocks noChangeArrowheads="1"/>
          </p:cNvSpPr>
          <p:nvPr/>
        </p:nvSpPr>
        <p:spPr bwMode="auto">
          <a:xfrm>
            <a:off x="609600" y="1371600"/>
            <a:ext cx="80010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30000"/>
              </a:spcBef>
              <a:spcAft>
                <a:spcPct val="20000"/>
              </a:spcAft>
              <a:buClrTx/>
              <a:buSzPct val="80000"/>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Contract-Related Intangible Assets</a:t>
            </a:r>
            <a:r>
              <a:rPr kumimoji="0" lang="zh-CN"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 合同相关</a:t>
            </a:r>
            <a:endPar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endParaRPr>
          </a:p>
        </p:txBody>
      </p:sp>
      <p:sp>
        <p:nvSpPr>
          <p:cNvPr id="1352714" name="Line 10"/>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7419" name="Text Box 11"/>
          <p:cNvSpPr txBox="1">
            <a:spLocks noChangeArrowheads="1"/>
          </p:cNvSpPr>
          <p:nvPr/>
        </p:nvSpPr>
        <p:spPr bwMode="auto">
          <a:xfrm>
            <a:off x="838200" y="1995488"/>
            <a:ext cx="7805738" cy="3968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Examples: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p>
          <a:p>
            <a:pPr marL="976313" marR="0" lvl="1" indent="-404813" algn="l" defTabSz="914400" rtl="0" eaLnBrk="0" fontAlgn="base" latinLnBrk="0" hangingPunct="0">
              <a:lnSpc>
                <a:spcPct val="120000"/>
              </a:lnSpc>
              <a:spcBef>
                <a:spcPct val="50000"/>
              </a:spcBef>
              <a:spcAft>
                <a:spcPct val="0"/>
              </a:spcAft>
              <a:buClr>
                <a:srgbClr val="CC0000"/>
              </a:buClr>
              <a:buSzPct val="80000"/>
              <a:buFont typeface="Arial" charset="0"/>
              <a:buChar char="►"/>
              <a:tabLst/>
              <a:defRPr/>
            </a:pP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Franchise</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特许经营权</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and licensing agreements</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许可协议</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construction permits</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建造许可证</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broadcast rights</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广播权</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and service or supply contracts</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服务和供应合同</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Franchise</a:t>
            </a:r>
            <a:r>
              <a:rPr kumimoji="0" lang="zh-CN"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 特许经营权</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(or license) with a </a:t>
            </a:r>
            <a:r>
              <a:rPr kumimoji="0" lang="en-US" altLang="en-US" sz="2100" b="0" i="1" u="sng" strike="noStrike" kern="1200" cap="none" spc="0" normalizeH="0" baseline="0" noProof="0" dirty="0">
                <a:ln>
                  <a:noFill/>
                </a:ln>
                <a:solidFill>
                  <a:srgbClr val="FF0000"/>
                </a:solidFill>
                <a:effectLst/>
                <a:uLnTx/>
                <a:uFillTx/>
                <a:latin typeface="Liberation Sans" panose="020B0604020202020204" pitchFamily="34" charset="0"/>
                <a:ea typeface="+mn-ea"/>
                <a:cs typeface="+mn-cs"/>
              </a:rPr>
              <a:t>limited life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should be amortized as operating expense over the life of the franchise.</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Franchise with </a:t>
            </a:r>
            <a:r>
              <a:rPr kumimoji="0" lang="en-US" altLang="en-US" sz="2100" b="0" i="1" u="sng" strike="noStrike" kern="1200" cap="none" spc="0" normalizeH="0" baseline="0" noProof="0" dirty="0">
                <a:ln>
                  <a:noFill/>
                </a:ln>
                <a:solidFill>
                  <a:srgbClr val="FF0000"/>
                </a:solidFill>
                <a:effectLst/>
                <a:uLnTx/>
                <a:uFillTx/>
                <a:latin typeface="Liberation Sans" panose="020B0604020202020204" pitchFamily="34" charset="0"/>
                <a:ea typeface="+mn-ea"/>
                <a:cs typeface="+mn-cs"/>
              </a:rPr>
              <a:t>an indefinite life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should be carried at cost and not amortized.</a:t>
            </a:r>
          </a:p>
        </p:txBody>
      </p:sp>
      <p:sp>
        <p:nvSpPr>
          <p:cNvPr id="12"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a:t>
            </a:r>
          </a:p>
        </p:txBody>
      </p:sp>
      <p:pic>
        <p:nvPicPr>
          <p:cNvPr id="14"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3200" y="5943600"/>
            <a:ext cx="989504" cy="8023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Types of Intangible Assets</a:t>
            </a:r>
          </a:p>
        </p:txBody>
      </p:sp>
      <p:pic>
        <p:nvPicPr>
          <p:cNvPr id="1026" name="Picture 2" descr="Logo">
            <a:extLst>
              <a:ext uri="{FF2B5EF4-FFF2-40B4-BE49-F238E27FC236}">
                <a16:creationId xmlns:a16="http://schemas.microsoft.com/office/drawing/2014/main" id="{4D0E4929-6DE7-4F9B-8F97-6D28FDF39E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563880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E41994-A796-419E-9EF4-2379B52D2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5715000"/>
            <a:ext cx="1752600" cy="986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9">
                                            <p:txEl>
                                              <p:pRg st="0" end="0"/>
                                            </p:txEl>
                                          </p:spTgt>
                                        </p:tgtEl>
                                        <p:attrNameLst>
                                          <p:attrName>style.visibility</p:attrName>
                                        </p:attrNameLst>
                                      </p:cBhvr>
                                      <p:to>
                                        <p:strVal val="visible"/>
                                      </p:to>
                                    </p:set>
                                    <p:animEffect transition="in" filter="wipe(left)">
                                      <p:cBhvr>
                                        <p:cTn id="7" dur="500"/>
                                        <p:tgtEl>
                                          <p:spTgt spid="17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9">
                                            <p:txEl>
                                              <p:pRg st="1" end="1"/>
                                            </p:txEl>
                                          </p:spTgt>
                                        </p:tgtEl>
                                        <p:attrNameLst>
                                          <p:attrName>style.visibility</p:attrName>
                                        </p:attrNameLst>
                                      </p:cBhvr>
                                      <p:to>
                                        <p:strVal val="visible"/>
                                      </p:to>
                                    </p:set>
                                    <p:animEffect transition="in" filter="wipe(left)">
                                      <p:cBhvr>
                                        <p:cTn id="12" dur="500"/>
                                        <p:tgtEl>
                                          <p:spTgt spid="17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9">
                                            <p:txEl>
                                              <p:pRg st="2" end="2"/>
                                            </p:txEl>
                                          </p:spTgt>
                                        </p:tgtEl>
                                        <p:attrNameLst>
                                          <p:attrName>style.visibility</p:attrName>
                                        </p:attrNameLst>
                                      </p:cBhvr>
                                      <p:to>
                                        <p:strVal val="visible"/>
                                      </p:to>
                                    </p:set>
                                    <p:animEffect transition="in" filter="wipe(left)">
                                      <p:cBhvr>
                                        <p:cTn id="17" dur="500"/>
                                        <p:tgtEl>
                                          <p:spTgt spid="17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9">
                                            <p:txEl>
                                              <p:pRg st="3" end="3"/>
                                            </p:txEl>
                                          </p:spTgt>
                                        </p:tgtEl>
                                        <p:attrNameLst>
                                          <p:attrName>style.visibility</p:attrName>
                                        </p:attrNameLst>
                                      </p:cBhvr>
                                      <p:to>
                                        <p:strVal val="visible"/>
                                      </p:to>
                                    </p:set>
                                    <p:animEffect transition="in" filter="wipe(left)">
                                      <p:cBhvr>
                                        <p:cTn id="22" dur="500"/>
                                        <p:tgtEl>
                                          <p:spTgt spid="17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9"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4"/>
          <p:cNvSpPr txBox="1">
            <a:spLocks noChangeArrowheads="1"/>
          </p:cNvSpPr>
          <p:nvPr/>
        </p:nvSpPr>
        <p:spPr bwMode="auto">
          <a:xfrm>
            <a:off x="457200" y="1143000"/>
            <a:ext cx="83058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30000"/>
              </a:spcBef>
              <a:spcAft>
                <a:spcPct val="20000"/>
              </a:spcAft>
              <a:buClrTx/>
              <a:buSzPct val="80000"/>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Technology-Related Intangible Assets </a:t>
            </a:r>
            <a:r>
              <a:rPr kumimoji="0" lang="en-US" altLang="en-US" sz="2800" b="1" i="0" u="none" strike="noStrike" kern="1200" cap="none" spc="0" normalizeH="0" baseline="0" noProof="0" dirty="0" err="1">
                <a:ln>
                  <a:noFill/>
                </a:ln>
                <a:solidFill>
                  <a:srgbClr val="CC0000"/>
                </a:solidFill>
                <a:effectLst/>
                <a:uLnTx/>
                <a:uFillTx/>
                <a:latin typeface="Liberation Sans" panose="020B0604020202020204" pitchFamily="34" charset="0"/>
                <a:ea typeface="+mn-ea"/>
                <a:cs typeface="+mn-cs"/>
              </a:rPr>
              <a:t>技术相关</a:t>
            </a:r>
            <a:endParaRPr kumimoji="0" lang="en-US" altLang="en-US" sz="28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endParaRPr>
          </a:p>
        </p:txBody>
      </p:sp>
      <p:sp>
        <p:nvSpPr>
          <p:cNvPr id="18436" name="Text Box 5"/>
          <p:cNvSpPr txBox="1">
            <a:spLocks noChangeArrowheads="1"/>
          </p:cNvSpPr>
          <p:nvPr/>
        </p:nvSpPr>
        <p:spPr bwMode="auto">
          <a:xfrm>
            <a:off x="838200" y="2000250"/>
            <a:ext cx="7696200" cy="4697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976313" indent="-404813">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Examples: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t>
            </a:r>
          </a:p>
          <a:p>
            <a:pPr marL="976313" marR="0" lvl="1" indent="-404813" algn="l" defTabSz="914400" rtl="0" eaLnBrk="0" fontAlgn="base" latinLnBrk="0" hangingPunct="0">
              <a:lnSpc>
                <a:spcPct val="120000"/>
              </a:lnSpc>
              <a:spcBef>
                <a:spcPct val="50000"/>
              </a:spcBef>
              <a:spcAft>
                <a:spcPct val="0"/>
              </a:spcAft>
              <a:buClr>
                <a:srgbClr val="CC0000"/>
              </a:buClr>
              <a:buSzPct val="80000"/>
              <a:buFont typeface="Arial" charset="0"/>
              <a:buChar char="►"/>
              <a:tabLst/>
              <a:defRPr/>
            </a:pP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Patented technology</a:t>
            </a:r>
            <a:r>
              <a:rPr kumimoji="0" lang="zh-CN"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技术专利</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and trade secrets </a:t>
            </a:r>
            <a:r>
              <a:rPr kumimoji="0" lang="en-US" altLang="en-US" sz="2000" b="0" i="0" u="none" strike="noStrike" kern="1200" cap="none" spc="0" normalizeH="0" baseline="0" noProof="0" dirty="0" err="1">
                <a:ln>
                  <a:noFill/>
                </a:ln>
                <a:solidFill>
                  <a:srgbClr val="000000"/>
                </a:solidFill>
                <a:effectLst/>
                <a:uLnTx/>
                <a:uFillTx/>
                <a:latin typeface="Liberation Sans" panose="020B0604020202020204" pitchFamily="34" charset="0"/>
                <a:ea typeface="+mn-ea"/>
                <a:cs typeface="+mn-cs"/>
              </a:rPr>
              <a:t>商业机密granted</a:t>
            </a:r>
            <a:r>
              <a:rPr kumimoji="0" lang="en-US" altLang="en-US" sz="20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 by a government body.</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1" i="0" u="none" strike="noStrike" kern="1200" cap="none" spc="0" normalizeH="0" baseline="0" noProof="0" dirty="0">
                <a:ln>
                  <a:noFill/>
                </a:ln>
                <a:solidFill>
                  <a:srgbClr val="000099"/>
                </a:solidFill>
                <a:effectLst/>
                <a:uLnTx/>
                <a:uFillTx/>
                <a:latin typeface="Liberation Sans" panose="020B0604020202020204" pitchFamily="34" charset="0"/>
                <a:ea typeface="+mn-ea"/>
                <a:cs typeface="+mn-cs"/>
              </a:rPr>
              <a:t>Patent </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gives holder exclusive use </a:t>
            </a:r>
            <a:r>
              <a:rPr kumimoji="0" lang="en-US" altLang="en-US" sz="21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for a period of 20 years</a:t>
            </a: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t>
            </a:r>
          </a:p>
          <a:p>
            <a:pPr algn="l">
              <a:lnSpc>
                <a:spcPct val="120000"/>
              </a:lnSpc>
              <a:spcBef>
                <a:spcPct val="50000"/>
              </a:spcBef>
              <a:buClr>
                <a:srgbClr val="CC0000"/>
              </a:buClr>
              <a:buSzPct val="80000"/>
              <a:buFont typeface="Wingdings" pitchFamily="2" charset="2"/>
              <a:buChar char="u"/>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Capitalize costs of purchasing a patent</a:t>
            </a:r>
            <a:r>
              <a:rPr lang="en-US" altLang="zh-CN" sz="2100" b="0" dirty="0">
                <a:solidFill>
                  <a:srgbClr val="000000"/>
                </a:solidFill>
                <a:latin typeface="Liberation Sans" panose="020B0604020202020204" pitchFamily="34" charset="0"/>
              </a:rPr>
              <a:t>, and </a:t>
            </a:r>
            <a:r>
              <a:rPr lang="en-US" altLang="en-US" sz="2100" b="0" dirty="0">
                <a:solidFill>
                  <a:srgbClr val="000000"/>
                </a:solidFill>
                <a:latin typeface="Liberation Sans" panose="020B0604020202020204" pitchFamily="34" charset="0"/>
              </a:rPr>
              <a:t>other costs incurred in connection with securing a patent, such as registration and attorneys’ fees.</a:t>
            </a:r>
            <a:endPar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endParaRP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Expense all R&amp;D costs and any development costs incurred before achieving economic viability. </a:t>
            </a:r>
          </a:p>
          <a:p>
            <a:pPr marL="401638" marR="0" lvl="0" indent="-401638" algn="l" defTabSz="914400" rtl="0" eaLnBrk="0" fontAlgn="base" latinLnBrk="0" hangingPunct="0">
              <a:lnSpc>
                <a:spcPct val="120000"/>
              </a:lnSpc>
              <a:spcBef>
                <a:spcPct val="5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Amortize over legal life or useful life, whichever is shorter.</a:t>
            </a:r>
          </a:p>
        </p:txBody>
      </p:sp>
      <p:sp>
        <p:nvSpPr>
          <p:cNvPr id="1118221" name="Line 13"/>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9"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LO 2</a:t>
            </a:r>
          </a:p>
        </p:txBody>
      </p:sp>
      <p:sp>
        <p:nvSpPr>
          <p:cNvPr id="11"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Liberation Sans" panose="020B0604020202020204" pitchFamily="34" charset="0"/>
                <a:ea typeface="+mn-ea"/>
                <a:cs typeface="+mn-cs"/>
              </a:rPr>
              <a:t>Types of Intangible Assets</a:t>
            </a:r>
          </a:p>
        </p:txBody>
      </p:sp>
      <p:sp>
        <p:nvSpPr>
          <p:cNvPr id="2" name="AutoShape 2" descr="Huawei-v4">
            <a:extLst>
              <a:ext uri="{FF2B5EF4-FFF2-40B4-BE49-F238E27FC236}">
                <a16:creationId xmlns:a16="http://schemas.microsoft.com/office/drawing/2014/main" id="{958108C0-D431-4128-89D5-08A57C2722A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omic Sans MS" pitchFamily="66" charset="0"/>
              <a:ea typeface="+mn-ea"/>
              <a:cs typeface="+mn-cs"/>
            </a:endParaRPr>
          </a:p>
        </p:txBody>
      </p:sp>
      <p:pic>
        <p:nvPicPr>
          <p:cNvPr id="6" name="Picture 5">
            <a:extLst>
              <a:ext uri="{FF2B5EF4-FFF2-40B4-BE49-F238E27FC236}">
                <a16:creationId xmlns:a16="http://schemas.microsoft.com/office/drawing/2014/main" id="{8FEA1761-158D-46F1-91E9-A0C5EBE5112D}"/>
              </a:ext>
            </a:extLst>
          </p:cNvPr>
          <p:cNvPicPr>
            <a:picLocks noChangeAspect="1"/>
          </p:cNvPicPr>
          <p:nvPr/>
        </p:nvPicPr>
        <p:blipFill>
          <a:blip r:embed="rId3"/>
          <a:stretch>
            <a:fillRect/>
          </a:stretch>
        </p:blipFill>
        <p:spPr>
          <a:xfrm>
            <a:off x="6934200" y="1676400"/>
            <a:ext cx="1981200" cy="929595"/>
          </a:xfrm>
          <a:prstGeom prst="rect">
            <a:avLst/>
          </a:prstGeom>
        </p:spPr>
      </p:pic>
      <p:pic>
        <p:nvPicPr>
          <p:cNvPr id="7" name="Picture 6">
            <a:extLst>
              <a:ext uri="{FF2B5EF4-FFF2-40B4-BE49-F238E27FC236}">
                <a16:creationId xmlns:a16="http://schemas.microsoft.com/office/drawing/2014/main" id="{FA44F83B-AB54-4EC1-B7BB-7266F26177DC}"/>
              </a:ext>
            </a:extLst>
          </p:cNvPr>
          <p:cNvPicPr>
            <a:picLocks noChangeAspect="1"/>
          </p:cNvPicPr>
          <p:nvPr/>
        </p:nvPicPr>
        <p:blipFill>
          <a:blip r:embed="rId4"/>
          <a:stretch>
            <a:fillRect/>
          </a:stretch>
        </p:blipFill>
        <p:spPr>
          <a:xfrm>
            <a:off x="3886200" y="1905000"/>
            <a:ext cx="2786526" cy="499736"/>
          </a:xfrm>
          <a:prstGeom prst="rect">
            <a:avLst/>
          </a:prstGeom>
        </p:spPr>
      </p:pic>
      <p:sp>
        <p:nvSpPr>
          <p:cNvPr id="8" name="AutoShape 8" descr="DJI Logo">
            <a:extLst>
              <a:ext uri="{FF2B5EF4-FFF2-40B4-BE49-F238E27FC236}">
                <a16:creationId xmlns:a16="http://schemas.microsoft.com/office/drawing/2014/main" id="{4FEF148E-ACC0-4DAF-890D-4D8D48FFAC23}"/>
              </a:ext>
            </a:extLst>
          </p:cNvPr>
          <p:cNvSpPr>
            <a:spLocks noChangeAspect="1" noChangeArrowheads="1"/>
          </p:cNvSpPr>
          <p:nvPr/>
        </p:nvSpPr>
        <p:spPr bwMode="auto">
          <a:xfrm>
            <a:off x="4572000" y="1143000"/>
            <a:ext cx="2590800" cy="2590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omic Sans MS" pitchFamily="66" charset="0"/>
              <a:ea typeface="+mn-ea"/>
              <a:cs typeface="+mn-cs"/>
            </a:endParaRPr>
          </a:p>
        </p:txBody>
      </p:sp>
      <p:pic>
        <p:nvPicPr>
          <p:cNvPr id="13" name="Picture 12">
            <a:extLst>
              <a:ext uri="{FF2B5EF4-FFF2-40B4-BE49-F238E27FC236}">
                <a16:creationId xmlns:a16="http://schemas.microsoft.com/office/drawing/2014/main" id="{79B24DD4-E4E1-4CF7-BB62-158144867C46}"/>
              </a:ext>
            </a:extLst>
          </p:cNvPr>
          <p:cNvPicPr>
            <a:picLocks noChangeAspect="1"/>
          </p:cNvPicPr>
          <p:nvPr/>
        </p:nvPicPr>
        <p:blipFill>
          <a:blip r:embed="rId5"/>
          <a:stretch>
            <a:fillRect/>
          </a:stretch>
        </p:blipFill>
        <p:spPr>
          <a:xfrm>
            <a:off x="2667000" y="1676400"/>
            <a:ext cx="990823" cy="1014415"/>
          </a:xfrm>
          <a:prstGeom prst="rect">
            <a:avLst/>
          </a:prstGeom>
        </p:spPr>
      </p:pic>
      <p:pic>
        <p:nvPicPr>
          <p:cNvPr id="4106" name="Picture 10" descr="三叶草">
            <a:extLst>
              <a:ext uri="{FF2B5EF4-FFF2-40B4-BE49-F238E27FC236}">
                <a16:creationId xmlns:a16="http://schemas.microsoft.com/office/drawing/2014/main" id="{A4811703-DB42-4263-B6B2-933529DAC6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7000" y="258366"/>
            <a:ext cx="2263425" cy="59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
                                            <p:txEl>
                                              <p:pRg st="0" end="0"/>
                                            </p:txEl>
                                          </p:spTgt>
                                        </p:tgtEl>
                                        <p:attrNameLst>
                                          <p:attrName>style.visibility</p:attrName>
                                        </p:attrNameLst>
                                      </p:cBhvr>
                                      <p:to>
                                        <p:strVal val="visible"/>
                                      </p:to>
                                    </p:set>
                                    <p:animEffect transition="in" filter="wipe(left)">
                                      <p:cBhvr>
                                        <p:cTn id="7" dur="500"/>
                                        <p:tgtEl>
                                          <p:spTgt spid="184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6">
                                            <p:txEl>
                                              <p:pRg st="1" end="1"/>
                                            </p:txEl>
                                          </p:spTgt>
                                        </p:tgtEl>
                                        <p:attrNameLst>
                                          <p:attrName>style.visibility</p:attrName>
                                        </p:attrNameLst>
                                      </p:cBhvr>
                                      <p:to>
                                        <p:strVal val="visible"/>
                                      </p:to>
                                    </p:set>
                                    <p:animEffect transition="in" filter="wipe(left)">
                                      <p:cBhvr>
                                        <p:cTn id="12" dur="500"/>
                                        <p:tgtEl>
                                          <p:spTgt spid="184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6">
                                            <p:txEl>
                                              <p:pRg st="2" end="2"/>
                                            </p:txEl>
                                          </p:spTgt>
                                        </p:tgtEl>
                                        <p:attrNameLst>
                                          <p:attrName>style.visibility</p:attrName>
                                        </p:attrNameLst>
                                      </p:cBhvr>
                                      <p:to>
                                        <p:strVal val="visible"/>
                                      </p:to>
                                    </p:set>
                                    <p:animEffect transition="in" filter="wipe(left)">
                                      <p:cBhvr>
                                        <p:cTn id="17" dur="500"/>
                                        <p:tgtEl>
                                          <p:spTgt spid="184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6">
                                            <p:txEl>
                                              <p:pRg st="3" end="3"/>
                                            </p:txEl>
                                          </p:spTgt>
                                        </p:tgtEl>
                                        <p:attrNameLst>
                                          <p:attrName>style.visibility</p:attrName>
                                        </p:attrNameLst>
                                      </p:cBhvr>
                                      <p:to>
                                        <p:strVal val="visible"/>
                                      </p:to>
                                    </p:set>
                                    <p:animEffect transition="in" filter="wipe(left)">
                                      <p:cBhvr>
                                        <p:cTn id="22" dur="500"/>
                                        <p:tgtEl>
                                          <p:spTgt spid="1843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36">
                                            <p:txEl>
                                              <p:pRg st="4" end="4"/>
                                            </p:txEl>
                                          </p:spTgt>
                                        </p:tgtEl>
                                        <p:attrNameLst>
                                          <p:attrName>style.visibility</p:attrName>
                                        </p:attrNameLst>
                                      </p:cBhvr>
                                      <p:to>
                                        <p:strVal val="visible"/>
                                      </p:to>
                                    </p:set>
                                    <p:animEffect transition="in" filter="wipe(left)">
                                      <p:cBhvr>
                                        <p:cTn id="27" dur="500"/>
                                        <p:tgtEl>
                                          <p:spTgt spid="1843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36">
                                            <p:txEl>
                                              <p:pRg st="5" end="5"/>
                                            </p:txEl>
                                          </p:spTgt>
                                        </p:tgtEl>
                                        <p:attrNameLst>
                                          <p:attrName>style.visibility</p:attrName>
                                        </p:attrNameLst>
                                      </p:cBhvr>
                                      <p:to>
                                        <p:strVal val="visible"/>
                                      </p:to>
                                    </p:set>
                                    <p:animEffect transition="in" filter="wipe(left)">
                                      <p:cBhvr>
                                        <p:cTn id="32" dur="500"/>
                                        <p:tgtEl>
                                          <p:spTgt spid="1843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build="p" bldLvl="3"/>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4"/>
          <p:cNvSpPr txBox="1">
            <a:spLocks noChangeArrowheads="1"/>
          </p:cNvSpPr>
          <p:nvPr/>
        </p:nvSpPr>
        <p:spPr bwMode="auto">
          <a:xfrm>
            <a:off x="609600" y="1295400"/>
            <a:ext cx="78486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pPr>
            <a:r>
              <a:rPr lang="en-US" altLang="en-US" sz="2000" dirty="0">
                <a:solidFill>
                  <a:srgbClr val="CC0000"/>
                </a:solidFill>
                <a:latin typeface="Liberation Sans" panose="020B0604020202020204" pitchFamily="34" charset="0"/>
              </a:rPr>
              <a:t>Illustration:</a:t>
            </a:r>
            <a:r>
              <a:rPr lang="en-US" altLang="en-US" sz="2000" b="0" dirty="0">
                <a:solidFill>
                  <a:srgbClr val="CC0000"/>
                </a:solidFill>
                <a:latin typeface="Liberation Sans" panose="020B0604020202020204" pitchFamily="34" charset="0"/>
              </a:rPr>
              <a:t> </a:t>
            </a:r>
            <a:r>
              <a:rPr lang="en-US" altLang="en-US" sz="2000" b="0" dirty="0">
                <a:latin typeface="Liberation Sans" panose="020B0604020202020204" pitchFamily="34" charset="0"/>
              </a:rPr>
              <a:t>Harcott Co. incurs $180,000 in legal costs on January 1, 2019, to successfully defend a patent. The patent’s useful life is 10 years, amortized on a straight-line basis.  Harcott records the legal fees and the amortization at the end of 2019 as follows.</a:t>
            </a:r>
          </a:p>
        </p:txBody>
      </p:sp>
      <p:sp>
        <p:nvSpPr>
          <p:cNvPr id="1178629" name="Rectangle 5"/>
          <p:cNvSpPr>
            <a:spLocks noChangeArrowheads="1"/>
          </p:cNvSpPr>
          <p:nvPr/>
        </p:nvSpPr>
        <p:spPr bwMode="auto">
          <a:xfrm>
            <a:off x="1905000" y="3306763"/>
            <a:ext cx="6629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800600" algn="r"/>
                <a:tab pos="6400800" algn="r"/>
              </a:tabLst>
              <a:defRPr b="1">
                <a:solidFill>
                  <a:schemeClr val="folHlink"/>
                </a:solidFill>
                <a:latin typeface="Comic Sans MS" pitchFamily="66" charset="0"/>
              </a:defRPr>
            </a:lvl1pPr>
            <a:lvl2pPr marL="742950" indent="-285750">
              <a:tabLst>
                <a:tab pos="4800600" algn="r"/>
                <a:tab pos="6400800" algn="r"/>
              </a:tabLst>
              <a:defRPr b="1">
                <a:solidFill>
                  <a:schemeClr val="folHlink"/>
                </a:solidFill>
                <a:latin typeface="Comic Sans MS" pitchFamily="66" charset="0"/>
              </a:defRPr>
            </a:lvl2pPr>
            <a:lvl3pPr marL="1143000" indent="-228600">
              <a:tabLst>
                <a:tab pos="4800600" algn="r"/>
                <a:tab pos="6400800" algn="r"/>
              </a:tabLst>
              <a:defRPr b="1">
                <a:solidFill>
                  <a:schemeClr val="folHlink"/>
                </a:solidFill>
                <a:latin typeface="Comic Sans MS" pitchFamily="66" charset="0"/>
              </a:defRPr>
            </a:lvl3pPr>
            <a:lvl4pPr marL="1600200" indent="-228600">
              <a:tabLst>
                <a:tab pos="4800600" algn="r"/>
                <a:tab pos="6400800" algn="r"/>
              </a:tabLst>
              <a:defRPr b="1">
                <a:solidFill>
                  <a:schemeClr val="folHlink"/>
                </a:solidFill>
                <a:latin typeface="Comic Sans MS" pitchFamily="66" charset="0"/>
              </a:defRPr>
            </a:lvl4pPr>
            <a:lvl5pPr marL="2057400" indent="-228600">
              <a:tabLst>
                <a:tab pos="48006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Patents </a:t>
            </a:r>
            <a:r>
              <a:rPr lang="en-US" altLang="en-US" sz="2000" b="0" dirty="0" err="1">
                <a:latin typeface="Liberation Sans" panose="020B0604020202020204" pitchFamily="34" charset="0"/>
              </a:rPr>
              <a:t>无形资产</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专利权</a:t>
            </a:r>
            <a:r>
              <a:rPr lang="en-US" altLang="en-US" sz="2000" b="0" dirty="0">
                <a:latin typeface="Liberation Sans" panose="020B0604020202020204" pitchFamily="34" charset="0"/>
              </a:rPr>
              <a:t>	180,000</a:t>
            </a:r>
          </a:p>
        </p:txBody>
      </p:sp>
      <p:sp>
        <p:nvSpPr>
          <p:cNvPr id="20485" name="Rectangle 6"/>
          <p:cNvSpPr>
            <a:spLocks noChangeArrowheads="1"/>
          </p:cNvSpPr>
          <p:nvPr/>
        </p:nvSpPr>
        <p:spPr bwMode="auto">
          <a:xfrm>
            <a:off x="609600" y="3292475"/>
            <a:ext cx="1219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029200" algn="r"/>
                <a:tab pos="6400800" algn="r"/>
              </a:tabLst>
              <a:defRPr b="1">
                <a:solidFill>
                  <a:schemeClr val="folHlink"/>
                </a:solidFill>
                <a:latin typeface="Comic Sans MS" pitchFamily="66" charset="0"/>
              </a:defRPr>
            </a:lvl1pPr>
            <a:lvl2pPr marL="742950" indent="-285750">
              <a:tabLst>
                <a:tab pos="5029200" algn="r"/>
                <a:tab pos="6400800" algn="r"/>
              </a:tabLst>
              <a:defRPr b="1">
                <a:solidFill>
                  <a:schemeClr val="folHlink"/>
                </a:solidFill>
                <a:latin typeface="Comic Sans MS" pitchFamily="66" charset="0"/>
              </a:defRPr>
            </a:lvl2pPr>
            <a:lvl3pPr marL="1143000" indent="-228600">
              <a:tabLst>
                <a:tab pos="5029200" algn="r"/>
                <a:tab pos="6400800" algn="r"/>
              </a:tabLst>
              <a:defRPr b="1">
                <a:solidFill>
                  <a:schemeClr val="folHlink"/>
                </a:solidFill>
                <a:latin typeface="Comic Sans MS" pitchFamily="66" charset="0"/>
              </a:defRPr>
            </a:lvl3pPr>
            <a:lvl4pPr marL="1600200" indent="-228600">
              <a:tabLst>
                <a:tab pos="5029200" algn="r"/>
                <a:tab pos="6400800" algn="r"/>
              </a:tabLst>
              <a:defRPr b="1">
                <a:solidFill>
                  <a:schemeClr val="folHlink"/>
                </a:solidFill>
                <a:latin typeface="Comic Sans MS" pitchFamily="66" charset="0"/>
              </a:defRPr>
            </a:lvl4pPr>
            <a:lvl5pPr marL="2057400" indent="-228600">
              <a:tabLst>
                <a:tab pos="50292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Jan. 1</a:t>
            </a:r>
          </a:p>
        </p:txBody>
      </p:sp>
      <p:sp>
        <p:nvSpPr>
          <p:cNvPr id="1178631" name="Rectangle 7"/>
          <p:cNvSpPr>
            <a:spLocks noChangeArrowheads="1"/>
          </p:cNvSpPr>
          <p:nvPr/>
        </p:nvSpPr>
        <p:spPr bwMode="auto">
          <a:xfrm>
            <a:off x="1905000" y="3808413"/>
            <a:ext cx="6629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800600" algn="r"/>
                <a:tab pos="6400800" algn="r"/>
              </a:tabLst>
              <a:defRPr b="1">
                <a:solidFill>
                  <a:schemeClr val="folHlink"/>
                </a:solidFill>
                <a:latin typeface="Comic Sans MS" pitchFamily="66" charset="0"/>
              </a:defRPr>
            </a:lvl1pPr>
            <a:lvl2pPr marL="742950" indent="-285750">
              <a:tabLst>
                <a:tab pos="4800600" algn="r"/>
                <a:tab pos="6400800" algn="r"/>
              </a:tabLst>
              <a:defRPr b="1">
                <a:solidFill>
                  <a:schemeClr val="folHlink"/>
                </a:solidFill>
                <a:latin typeface="Comic Sans MS" pitchFamily="66" charset="0"/>
              </a:defRPr>
            </a:lvl2pPr>
            <a:lvl3pPr marL="1143000" indent="-228600">
              <a:tabLst>
                <a:tab pos="4800600" algn="r"/>
                <a:tab pos="6400800" algn="r"/>
              </a:tabLst>
              <a:defRPr b="1">
                <a:solidFill>
                  <a:schemeClr val="folHlink"/>
                </a:solidFill>
                <a:latin typeface="Comic Sans MS" pitchFamily="66" charset="0"/>
              </a:defRPr>
            </a:lvl3pPr>
            <a:lvl4pPr marL="1600200" indent="-228600">
              <a:tabLst>
                <a:tab pos="4800600" algn="r"/>
                <a:tab pos="6400800" algn="r"/>
              </a:tabLst>
              <a:defRPr b="1">
                <a:solidFill>
                  <a:schemeClr val="folHlink"/>
                </a:solidFill>
                <a:latin typeface="Comic Sans MS" pitchFamily="66" charset="0"/>
              </a:defRPr>
            </a:lvl4pPr>
            <a:lvl5pPr marL="2057400" indent="-228600">
              <a:tabLst>
                <a:tab pos="48006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	Cash </a:t>
            </a:r>
            <a:r>
              <a:rPr lang="en-US" altLang="en-US" sz="2000" b="0" dirty="0" err="1">
                <a:latin typeface="Liberation Sans" panose="020B0604020202020204" pitchFamily="34" charset="0"/>
              </a:rPr>
              <a:t>银行存款</a:t>
            </a:r>
            <a:r>
              <a:rPr lang="en-US" altLang="en-US" sz="2000" b="0" dirty="0">
                <a:latin typeface="Liberation Sans" panose="020B0604020202020204" pitchFamily="34" charset="0"/>
              </a:rPr>
              <a:t>		180,000</a:t>
            </a:r>
          </a:p>
        </p:txBody>
      </p:sp>
      <p:sp>
        <p:nvSpPr>
          <p:cNvPr id="1178632" name="Rectangle 8"/>
          <p:cNvSpPr>
            <a:spLocks noChangeArrowheads="1"/>
          </p:cNvSpPr>
          <p:nvPr/>
        </p:nvSpPr>
        <p:spPr bwMode="auto">
          <a:xfrm>
            <a:off x="1905000" y="4511675"/>
            <a:ext cx="66294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800600" algn="r"/>
                <a:tab pos="6400800" algn="r"/>
              </a:tabLst>
              <a:defRPr b="1">
                <a:solidFill>
                  <a:schemeClr val="folHlink"/>
                </a:solidFill>
                <a:latin typeface="Comic Sans MS" pitchFamily="66" charset="0"/>
              </a:defRPr>
            </a:lvl1pPr>
            <a:lvl2pPr marL="742950" indent="-285750">
              <a:tabLst>
                <a:tab pos="4800600" algn="r"/>
                <a:tab pos="6400800" algn="r"/>
              </a:tabLst>
              <a:defRPr b="1">
                <a:solidFill>
                  <a:schemeClr val="folHlink"/>
                </a:solidFill>
                <a:latin typeface="Comic Sans MS" pitchFamily="66" charset="0"/>
              </a:defRPr>
            </a:lvl2pPr>
            <a:lvl3pPr marL="1143000" indent="-228600">
              <a:tabLst>
                <a:tab pos="4800600" algn="r"/>
                <a:tab pos="6400800" algn="r"/>
              </a:tabLst>
              <a:defRPr b="1">
                <a:solidFill>
                  <a:schemeClr val="folHlink"/>
                </a:solidFill>
                <a:latin typeface="Comic Sans MS" pitchFamily="66" charset="0"/>
              </a:defRPr>
            </a:lvl3pPr>
            <a:lvl4pPr marL="1600200" indent="-228600">
              <a:tabLst>
                <a:tab pos="4800600" algn="r"/>
                <a:tab pos="6400800" algn="r"/>
              </a:tabLst>
              <a:defRPr b="1">
                <a:solidFill>
                  <a:schemeClr val="folHlink"/>
                </a:solidFill>
                <a:latin typeface="Comic Sans MS" pitchFamily="66" charset="0"/>
              </a:defRPr>
            </a:lvl4pPr>
            <a:lvl5pPr marL="2057400" indent="-228600">
              <a:tabLst>
                <a:tab pos="48006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Amortization Expense- Patent 	18,000</a:t>
            </a:r>
          </a:p>
          <a:p>
            <a:pPr algn="l"/>
            <a:r>
              <a:rPr lang="en-US" altLang="en-US" sz="2000" b="0" dirty="0" err="1">
                <a:latin typeface="Liberation Sans" panose="020B0604020202020204" pitchFamily="34" charset="0"/>
              </a:rPr>
              <a:t>管理费用</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摊销费用</a:t>
            </a:r>
            <a:r>
              <a:rPr lang="en-US" altLang="zh-CN" sz="2000" b="0" dirty="0">
                <a:latin typeface="Liberation Sans" panose="020B0604020202020204" pitchFamily="34" charset="0"/>
              </a:rPr>
              <a:t>——</a:t>
            </a:r>
            <a:r>
              <a:rPr lang="zh-CN" altLang="en-US" sz="2000" b="0" dirty="0">
                <a:latin typeface="Liberation Sans" panose="020B0604020202020204" pitchFamily="34" charset="0"/>
              </a:rPr>
              <a:t>专利权</a:t>
            </a:r>
            <a:endParaRPr lang="en-US" altLang="en-US" sz="2000" b="0" dirty="0">
              <a:latin typeface="Liberation Sans" panose="020B0604020202020204" pitchFamily="34" charset="0"/>
            </a:endParaRPr>
          </a:p>
        </p:txBody>
      </p:sp>
      <p:sp>
        <p:nvSpPr>
          <p:cNvPr id="20488" name="Rectangle 9"/>
          <p:cNvSpPr>
            <a:spLocks noChangeArrowheads="1"/>
          </p:cNvSpPr>
          <p:nvPr/>
        </p:nvSpPr>
        <p:spPr bwMode="auto">
          <a:xfrm>
            <a:off x="609600" y="4511675"/>
            <a:ext cx="12192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029200" algn="r"/>
                <a:tab pos="6400800" algn="r"/>
              </a:tabLst>
              <a:defRPr b="1">
                <a:solidFill>
                  <a:schemeClr val="folHlink"/>
                </a:solidFill>
                <a:latin typeface="Comic Sans MS" pitchFamily="66" charset="0"/>
              </a:defRPr>
            </a:lvl1pPr>
            <a:lvl2pPr marL="742950" indent="-285750">
              <a:tabLst>
                <a:tab pos="5029200" algn="r"/>
                <a:tab pos="6400800" algn="r"/>
              </a:tabLst>
              <a:defRPr b="1">
                <a:solidFill>
                  <a:schemeClr val="folHlink"/>
                </a:solidFill>
                <a:latin typeface="Comic Sans MS" pitchFamily="66" charset="0"/>
              </a:defRPr>
            </a:lvl2pPr>
            <a:lvl3pPr marL="1143000" indent="-228600">
              <a:tabLst>
                <a:tab pos="5029200" algn="r"/>
                <a:tab pos="6400800" algn="r"/>
              </a:tabLst>
              <a:defRPr b="1">
                <a:solidFill>
                  <a:schemeClr val="folHlink"/>
                </a:solidFill>
                <a:latin typeface="Comic Sans MS" pitchFamily="66" charset="0"/>
              </a:defRPr>
            </a:lvl3pPr>
            <a:lvl4pPr marL="1600200" indent="-228600">
              <a:tabLst>
                <a:tab pos="5029200" algn="r"/>
                <a:tab pos="6400800" algn="r"/>
              </a:tabLst>
              <a:defRPr b="1">
                <a:solidFill>
                  <a:schemeClr val="folHlink"/>
                </a:solidFill>
                <a:latin typeface="Comic Sans MS" pitchFamily="66" charset="0"/>
              </a:defRPr>
            </a:lvl4pPr>
            <a:lvl5pPr marL="2057400" indent="-228600">
              <a:tabLst>
                <a:tab pos="50292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0292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Dec. 31</a:t>
            </a:r>
          </a:p>
        </p:txBody>
      </p:sp>
      <p:sp>
        <p:nvSpPr>
          <p:cNvPr id="1178634" name="Rectangle 10"/>
          <p:cNvSpPr>
            <a:spLocks noChangeArrowheads="1"/>
          </p:cNvSpPr>
          <p:nvPr/>
        </p:nvSpPr>
        <p:spPr bwMode="auto">
          <a:xfrm>
            <a:off x="1905000" y="5132943"/>
            <a:ext cx="6629400"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800600" algn="r"/>
                <a:tab pos="6400800" algn="r"/>
              </a:tabLst>
              <a:defRPr b="1">
                <a:solidFill>
                  <a:schemeClr val="folHlink"/>
                </a:solidFill>
                <a:latin typeface="Comic Sans MS" pitchFamily="66" charset="0"/>
              </a:defRPr>
            </a:lvl1pPr>
            <a:lvl2pPr marL="742950" indent="-285750">
              <a:tabLst>
                <a:tab pos="4800600" algn="r"/>
                <a:tab pos="6400800" algn="r"/>
              </a:tabLst>
              <a:defRPr b="1">
                <a:solidFill>
                  <a:schemeClr val="folHlink"/>
                </a:solidFill>
                <a:latin typeface="Comic Sans MS" pitchFamily="66" charset="0"/>
              </a:defRPr>
            </a:lvl2pPr>
            <a:lvl3pPr marL="1143000" indent="-228600">
              <a:tabLst>
                <a:tab pos="4800600" algn="r"/>
                <a:tab pos="6400800" algn="r"/>
              </a:tabLst>
              <a:defRPr b="1">
                <a:solidFill>
                  <a:schemeClr val="folHlink"/>
                </a:solidFill>
                <a:latin typeface="Comic Sans MS" pitchFamily="66" charset="0"/>
              </a:defRPr>
            </a:lvl3pPr>
            <a:lvl4pPr marL="1600200" indent="-228600">
              <a:tabLst>
                <a:tab pos="4800600" algn="r"/>
                <a:tab pos="6400800" algn="r"/>
              </a:tabLst>
              <a:defRPr b="1">
                <a:solidFill>
                  <a:schemeClr val="folHlink"/>
                </a:solidFill>
                <a:latin typeface="Comic Sans MS" pitchFamily="66" charset="0"/>
              </a:defRPr>
            </a:lvl4pPr>
            <a:lvl5pPr marL="2057400" indent="-228600">
              <a:tabLst>
                <a:tab pos="4800600" algn="r"/>
                <a:tab pos="64008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800600" algn="r"/>
                <a:tab pos="6400800" algn="r"/>
              </a:tabLst>
              <a:defRPr b="1">
                <a:solidFill>
                  <a:schemeClr val="folHlink"/>
                </a:solidFill>
                <a:latin typeface="Comic Sans MS" pitchFamily="66" charset="0"/>
              </a:defRPr>
            </a:lvl9pPr>
          </a:lstStyle>
          <a:p>
            <a:pPr algn="l"/>
            <a:r>
              <a:rPr lang="en-US" altLang="en-US" sz="2000" b="0" dirty="0">
                <a:latin typeface="Liberation Sans" panose="020B0604020202020204" pitchFamily="34" charset="0"/>
              </a:rPr>
              <a:t>	</a:t>
            </a:r>
            <a:r>
              <a:rPr lang="en-US" altLang="en-US" b="0" dirty="0">
                <a:latin typeface="Liberation Sans" panose="020B0604020202020204" pitchFamily="34" charset="0"/>
              </a:rPr>
              <a:t>Accumulated Amortization</a:t>
            </a:r>
            <a:r>
              <a:rPr lang="en-US" altLang="en-US" sz="2000" b="0" dirty="0">
                <a:latin typeface="Liberation Sans" panose="020B0604020202020204" pitchFamily="34" charset="0"/>
              </a:rPr>
              <a:t>		18,000</a:t>
            </a:r>
          </a:p>
          <a:p>
            <a:pPr algn="l"/>
            <a:r>
              <a:rPr lang="zh-CN" altLang="en-US" sz="2000" b="0" dirty="0">
                <a:latin typeface="Liberation Sans" panose="020B0604020202020204" pitchFamily="34" charset="0"/>
              </a:rPr>
              <a:t>       累计摊销</a:t>
            </a:r>
            <a:endParaRPr lang="en-US" altLang="en-US" sz="2000" b="0" dirty="0">
              <a:latin typeface="Liberation Sans" panose="020B0604020202020204" pitchFamily="34" charset="0"/>
            </a:endParaRPr>
          </a:p>
        </p:txBody>
      </p:sp>
      <p:sp>
        <p:nvSpPr>
          <p:cNvPr id="1178638" name="Line 14"/>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2</a:t>
            </a:r>
          </a:p>
        </p:txBody>
      </p:sp>
      <p:sp>
        <p:nvSpPr>
          <p:cNvPr id="2" name="Rectangle 1"/>
          <p:cNvSpPr/>
          <p:nvPr/>
        </p:nvSpPr>
        <p:spPr>
          <a:xfrm>
            <a:off x="609600" y="5757446"/>
            <a:ext cx="32004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l">
              <a:tabLst>
                <a:tab pos="4800600" algn="r"/>
                <a:tab pos="6400800" algn="r"/>
              </a:tabLst>
            </a:pPr>
            <a:r>
              <a:rPr lang="en-US" sz="1600" b="0" dirty="0">
                <a:latin typeface="Liberation Sans" panose="020B0604020202020204" pitchFamily="34" charset="0"/>
              </a:rPr>
              <a:t>Patent Amortization Expense = </a:t>
            </a:r>
          </a:p>
        </p:txBody>
      </p:sp>
      <p:sp>
        <p:nvSpPr>
          <p:cNvPr id="14" name="Rectangle 13"/>
          <p:cNvSpPr/>
          <p:nvPr/>
        </p:nvSpPr>
        <p:spPr>
          <a:xfrm>
            <a:off x="3505200" y="5757446"/>
            <a:ext cx="3810000"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009A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l">
              <a:tabLst>
                <a:tab pos="4800600" algn="r"/>
                <a:tab pos="6400800" algn="r"/>
              </a:tabLst>
            </a:pPr>
            <a:r>
              <a:rPr lang="en-US" sz="1600" b="0" dirty="0">
                <a:latin typeface="Liberation Sans" panose="020B0604020202020204" pitchFamily="34" charset="0"/>
              </a:rPr>
              <a:t>($180,000 ÷ 10)  = $18,000</a:t>
            </a:r>
          </a:p>
        </p:txBody>
      </p:sp>
      <p:sp>
        <p:nvSpPr>
          <p:cNvPr id="15"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Types of Intangible Assets</a:t>
            </a:r>
          </a:p>
        </p:txBody>
      </p:sp>
      <p:graphicFrame>
        <p:nvGraphicFramePr>
          <p:cNvPr id="3" name="Table 2">
            <a:extLst>
              <a:ext uri="{FF2B5EF4-FFF2-40B4-BE49-F238E27FC236}">
                <a16:creationId xmlns:a16="http://schemas.microsoft.com/office/drawing/2014/main" id="{44E82905-3DCE-4FE7-BE37-B9C39F8B02D9}"/>
              </a:ext>
            </a:extLst>
          </p:cNvPr>
          <p:cNvGraphicFramePr>
            <a:graphicFrameLocks noGrp="1"/>
          </p:cNvGraphicFramePr>
          <p:nvPr>
            <p:extLst>
              <p:ext uri="{D42A27DB-BD31-4B8C-83A1-F6EECF244321}">
                <p14:modId xmlns:p14="http://schemas.microsoft.com/office/powerpoint/2010/main" val="403340673"/>
              </p:ext>
            </p:extLst>
          </p:nvPr>
        </p:nvGraphicFramePr>
        <p:xfrm>
          <a:off x="648511" y="2888777"/>
          <a:ext cx="7696200" cy="3708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157600102"/>
                    </a:ext>
                  </a:extLst>
                </a:gridCol>
                <a:gridCol w="4343400">
                  <a:extLst>
                    <a:ext uri="{9D8B030D-6E8A-4147-A177-3AD203B41FA5}">
                      <a16:colId xmlns:a16="http://schemas.microsoft.com/office/drawing/2014/main" val="741349817"/>
                    </a:ext>
                  </a:extLst>
                </a:gridCol>
                <a:gridCol w="1143000">
                  <a:extLst>
                    <a:ext uri="{9D8B030D-6E8A-4147-A177-3AD203B41FA5}">
                      <a16:colId xmlns:a16="http://schemas.microsoft.com/office/drawing/2014/main" val="273596706"/>
                    </a:ext>
                  </a:extLst>
                </a:gridCol>
                <a:gridCol w="1066800">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8629"/>
                                        </p:tgtEl>
                                        <p:attrNameLst>
                                          <p:attrName>style.visibility</p:attrName>
                                        </p:attrNameLst>
                                      </p:cBhvr>
                                      <p:to>
                                        <p:strVal val="visible"/>
                                      </p:to>
                                    </p:set>
                                    <p:animEffect transition="in" filter="wipe(left)">
                                      <p:cBhvr>
                                        <p:cTn id="7" dur="500"/>
                                        <p:tgtEl>
                                          <p:spTgt spid="11786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8631"/>
                                        </p:tgtEl>
                                        <p:attrNameLst>
                                          <p:attrName>style.visibility</p:attrName>
                                        </p:attrNameLst>
                                      </p:cBhvr>
                                      <p:to>
                                        <p:strVal val="visible"/>
                                      </p:to>
                                    </p:set>
                                    <p:animEffect transition="in" filter="wipe(left)">
                                      <p:cBhvr>
                                        <p:cTn id="12" dur="500"/>
                                        <p:tgtEl>
                                          <p:spTgt spid="11786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8632"/>
                                        </p:tgtEl>
                                        <p:attrNameLst>
                                          <p:attrName>style.visibility</p:attrName>
                                        </p:attrNameLst>
                                      </p:cBhvr>
                                      <p:to>
                                        <p:strVal val="visible"/>
                                      </p:to>
                                    </p:set>
                                    <p:animEffect transition="in" filter="wipe(left)">
                                      <p:cBhvr>
                                        <p:cTn id="22" dur="500"/>
                                        <p:tgtEl>
                                          <p:spTgt spid="11786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78634"/>
                                        </p:tgtEl>
                                        <p:attrNameLst>
                                          <p:attrName>style.visibility</p:attrName>
                                        </p:attrNameLst>
                                      </p:cBhvr>
                                      <p:to>
                                        <p:strVal val="visible"/>
                                      </p:to>
                                    </p:set>
                                    <p:animEffect transition="in" filter="wipe(left)">
                                      <p:cBhvr>
                                        <p:cTn id="27" dur="500"/>
                                        <p:tgtEl>
                                          <p:spTgt spid="117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629" grpId="0"/>
      <p:bldP spid="1178631" grpId="0"/>
      <p:bldP spid="1178632" grpId="0"/>
      <p:bldP spid="1178634"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D1F26EF-823C-DA91-E757-736821A87FDC}"/>
              </a:ext>
            </a:extLst>
          </p:cNvPr>
          <p:cNvGrpSpPr/>
          <p:nvPr>
            <p:custDataLst>
              <p:tags r:id="rId2"/>
            </p:custDataLst>
          </p:nvPr>
        </p:nvGrpSpPr>
        <p:grpSpPr>
          <a:xfrm>
            <a:off x="0" y="0"/>
            <a:ext cx="9144000" cy="635000"/>
            <a:chOff x="0" y="0"/>
            <a:chExt cx="9144000" cy="635000"/>
          </a:xfrm>
        </p:grpSpPr>
        <p:sp>
          <p:nvSpPr>
            <p:cNvPr id="6" name="TitleBackground">
              <a:extLst>
                <a:ext uri="{FF2B5EF4-FFF2-40B4-BE49-F238E27FC236}">
                  <a16:creationId xmlns:a16="http://schemas.microsoft.com/office/drawing/2014/main" id="{0548710F-3039-A38A-9A63-C5A27A313035}"/>
                </a:ext>
              </a:extLst>
            </p:cNvPr>
            <p:cNvSpPr/>
            <p:nvPr>
              <p:custDataLst>
                <p:tags r:id="rId14"/>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7" name="ColorBlock">
              <a:extLst>
                <a:ext uri="{FF2B5EF4-FFF2-40B4-BE49-F238E27FC236}">
                  <a16:creationId xmlns:a16="http://schemas.microsoft.com/office/drawing/2014/main" id="{CCD34083-5842-9299-2B65-4B2D5E7ED291}"/>
                </a:ext>
              </a:extLst>
            </p:cNvPr>
            <p:cNvSpPr/>
            <p:nvPr>
              <p:custDataLst>
                <p:tags r:id="rId15"/>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8" name="TypeText">
              <a:extLst>
                <a:ext uri="{FF2B5EF4-FFF2-40B4-BE49-F238E27FC236}">
                  <a16:creationId xmlns:a16="http://schemas.microsoft.com/office/drawing/2014/main" id="{E3F49A8A-C8DD-754E-0832-2E184AEA4FBD}"/>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TipText">
              <a:extLst>
                <a:ext uri="{FF2B5EF4-FFF2-40B4-BE49-F238E27FC236}">
                  <a16:creationId xmlns:a16="http://schemas.microsoft.com/office/drawing/2014/main" id="{54E1575A-07FA-B549-51F8-C1E1FE4E46CC}"/>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11" name="TextBox 10">
            <a:extLst>
              <a:ext uri="{FF2B5EF4-FFF2-40B4-BE49-F238E27FC236}">
                <a16:creationId xmlns:a16="http://schemas.microsoft.com/office/drawing/2014/main" id="{82BD6F81-6E51-AAC5-6CA0-EF27FFE76682}"/>
              </a:ext>
            </a:extLst>
          </p:cNvPr>
          <p:cNvSpPr txBox="1"/>
          <p:nvPr>
            <p:custDataLst>
              <p:tags r:id="rId3"/>
            </p:custDataLst>
          </p:nvPr>
        </p:nvSpPr>
        <p:spPr>
          <a:xfrm>
            <a:off x="914400" y="635000"/>
            <a:ext cx="7315200" cy="2143125"/>
          </a:xfrm>
          <a:prstGeom prst="rect">
            <a:avLst/>
          </a:prstGeom>
          <a:noFill/>
        </p:spPr>
        <p:txBody>
          <a:bodyPr vert="horz" wrap="square" rtlCol="0" anchor="ctr" anchorCtr="0">
            <a:noAutofit/>
          </a:bodyPr>
          <a:lstStyle/>
          <a:p>
            <a:pPr marL="457200" indent="-457200" algn="just">
              <a:tabLst>
                <a:tab pos="228600" algn="ctr"/>
              </a:tabLst>
            </a:pPr>
            <a:r>
              <a:rPr lang="en-US" sz="1800" b="0" dirty="0">
                <a:effectLst/>
                <a:latin typeface="Liberation Sans"/>
                <a:ea typeface="Times New Roman" panose="02020603050405020304" pitchFamily="18" charset="0"/>
                <a:cs typeface="Times New Roman" panose="02020603050405020304" pitchFamily="18" charset="0"/>
              </a:rPr>
              <a:t>Elena Corporation purchased a patent for a new product from the inventor for £180,000 on January 1, 2020. It had a useful life of 10 years. Elena made minor modifications to the patent and spent additional registration and legal fees of £48,000 on January 2, 2022, extending the useful life of the old patent to 12 remaining years.  What amount should be reported for patent amortization expense on 12/31/22?</a:t>
            </a:r>
            <a:endParaRPr lang="en-CN" sz="1800" b="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B2659D45-92E4-84C0-332C-52853A0F5D13}"/>
              </a:ext>
            </a:extLst>
          </p:cNvPr>
          <p:cNvSpPr txBox="1"/>
          <p:nvPr>
            <p:custDataLst>
              <p:tags r:id="rId4"/>
            </p:custDataLst>
          </p:nvPr>
        </p:nvSpPr>
        <p:spPr>
          <a:xfrm>
            <a:off x="1828800" y="2786063"/>
            <a:ext cx="6400800" cy="642938"/>
          </a:xfrm>
          <a:prstGeom prst="rect">
            <a:avLst/>
          </a:prstGeom>
          <a:noFill/>
        </p:spPr>
        <p:txBody>
          <a:bodyPr vert="horz" rtlCol="0" anchor="ctr" anchorCtr="0">
            <a:noAutofit/>
          </a:bodyPr>
          <a:lstStyle/>
          <a:p>
            <a:pPr algn="l"/>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£15,000.</a:t>
            </a:r>
          </a:p>
        </p:txBody>
      </p:sp>
      <p:sp>
        <p:nvSpPr>
          <p:cNvPr id="13" name="TextBox 12">
            <a:extLst>
              <a:ext uri="{FF2B5EF4-FFF2-40B4-BE49-F238E27FC236}">
                <a16:creationId xmlns:a16="http://schemas.microsoft.com/office/drawing/2014/main" id="{7DCEECA8-5BC6-D950-8170-929634A29453}"/>
              </a:ext>
            </a:extLst>
          </p:cNvPr>
          <p:cNvSpPr txBox="1"/>
          <p:nvPr>
            <p:custDataLst>
              <p:tags r:id="rId5"/>
            </p:custDataLst>
          </p:nvPr>
        </p:nvSpPr>
        <p:spPr>
          <a:xfrm>
            <a:off x="1828800" y="3643313"/>
            <a:ext cx="6400800" cy="642938"/>
          </a:xfrm>
          <a:prstGeom prst="rect">
            <a:avLst/>
          </a:prstGeom>
          <a:noFill/>
        </p:spPr>
        <p:txBody>
          <a:bodyPr vert="horz" rtlCol="0" anchor="ctr" anchorCtr="0">
            <a:noAutofit/>
          </a:bodyPr>
          <a:lstStyle/>
          <a:p>
            <a:pPr algn="l"/>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£18,000.</a:t>
            </a:r>
          </a:p>
        </p:txBody>
      </p:sp>
      <p:sp>
        <p:nvSpPr>
          <p:cNvPr id="14" name="TextBox 13">
            <a:extLst>
              <a:ext uri="{FF2B5EF4-FFF2-40B4-BE49-F238E27FC236}">
                <a16:creationId xmlns:a16="http://schemas.microsoft.com/office/drawing/2014/main" id="{A2D51C29-EA1E-974F-7F6D-7A5733967CD4}"/>
              </a:ext>
            </a:extLst>
          </p:cNvPr>
          <p:cNvSpPr txBox="1"/>
          <p:nvPr>
            <p:custDataLst>
              <p:tags r:id="rId6"/>
            </p:custDataLst>
          </p:nvPr>
        </p:nvSpPr>
        <p:spPr>
          <a:xfrm>
            <a:off x="1828800" y="4500563"/>
            <a:ext cx="6400800" cy="642938"/>
          </a:xfrm>
          <a:prstGeom prst="rect">
            <a:avLst/>
          </a:prstGeom>
          <a:noFill/>
        </p:spPr>
        <p:txBody>
          <a:bodyPr vert="horz" rtlCol="0" anchor="ctr" anchorCtr="0">
            <a:noAutofit/>
          </a:bodyPr>
          <a:lstStyle/>
          <a:p>
            <a:pPr algn="l"/>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£16,000. </a:t>
            </a:r>
            <a:endParaRPr lang="en-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TextBox 14">
            <a:extLst>
              <a:ext uri="{FF2B5EF4-FFF2-40B4-BE49-F238E27FC236}">
                <a16:creationId xmlns:a16="http://schemas.microsoft.com/office/drawing/2014/main" id="{365A3C79-B85E-4B46-7C22-FFF4F61CB3D5}"/>
              </a:ext>
            </a:extLst>
          </p:cNvPr>
          <p:cNvSpPr txBox="1"/>
          <p:nvPr>
            <p:custDataLst>
              <p:tags r:id="rId7"/>
            </p:custDataLst>
          </p:nvPr>
        </p:nvSpPr>
        <p:spPr>
          <a:xfrm>
            <a:off x="1828800" y="5357813"/>
            <a:ext cx="6400800" cy="642938"/>
          </a:xfrm>
          <a:prstGeom prst="rect">
            <a:avLst/>
          </a:prstGeom>
          <a:noFill/>
        </p:spPr>
        <p:txBody>
          <a:bodyPr vert="horz" rtlCol="0" anchor="ctr" anchorCtr="0">
            <a:noAutofit/>
          </a:bodyPr>
          <a:lstStyle/>
          <a:p>
            <a:pPr algn="l"/>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£14,400.</a:t>
            </a:r>
          </a:p>
        </p:txBody>
      </p:sp>
      <p:sp>
        <p:nvSpPr>
          <p:cNvPr id="16" name="Oval 15">
            <a:extLst>
              <a:ext uri="{FF2B5EF4-FFF2-40B4-BE49-F238E27FC236}">
                <a16:creationId xmlns:a16="http://schemas.microsoft.com/office/drawing/2014/main" id="{A990D96E-04E3-8DEC-50C8-796919A91415}"/>
              </a:ext>
            </a:extLst>
          </p:cNvPr>
          <p:cNvSpPr>
            <a:spLocks noChangeAspect="1"/>
          </p:cNvSpPr>
          <p:nvPr>
            <p:custDataLst>
              <p:tags r:id="rId8"/>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Oval 16">
            <a:extLst>
              <a:ext uri="{FF2B5EF4-FFF2-40B4-BE49-F238E27FC236}">
                <a16:creationId xmlns:a16="http://schemas.microsoft.com/office/drawing/2014/main" id="{52AD1527-AD89-BBEB-96F7-CE5783404739}"/>
              </a:ext>
            </a:extLst>
          </p:cNvPr>
          <p:cNvSpPr>
            <a:spLocks noChangeAspect="1"/>
          </p:cNvSpPr>
          <p:nvPr>
            <p:custDataLst>
              <p:tags r:id="rId9"/>
            </p:custDataLst>
          </p:nvPr>
        </p:nvSpPr>
        <p:spPr bwMode="auto">
          <a:xfrm>
            <a:off x="1114425" y="370760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Oval 17">
            <a:extLst>
              <a:ext uri="{FF2B5EF4-FFF2-40B4-BE49-F238E27FC236}">
                <a16:creationId xmlns:a16="http://schemas.microsoft.com/office/drawing/2014/main" id="{DB09FF0F-79CC-572B-8778-CE8E13F6CFFD}"/>
              </a:ext>
            </a:extLst>
          </p:cNvPr>
          <p:cNvSpPr>
            <a:spLocks noChangeAspect="1"/>
          </p:cNvSpPr>
          <p:nvPr>
            <p:custDataLst>
              <p:tags r:id="rId10"/>
            </p:custDataLst>
          </p:nvPr>
        </p:nvSpPr>
        <p:spPr bwMode="auto">
          <a:xfrm>
            <a:off x="1114425" y="4564856"/>
            <a:ext cx="514350" cy="514350"/>
          </a:xfrm>
          <a:prstGeom prst="ellipse">
            <a:avLst/>
          </a:prstGeom>
          <a:solidFill>
            <a:srgbClr val="00FF00"/>
          </a:solidFill>
          <a:ln w="254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Oval 18">
            <a:extLst>
              <a:ext uri="{FF2B5EF4-FFF2-40B4-BE49-F238E27FC236}">
                <a16:creationId xmlns:a16="http://schemas.microsoft.com/office/drawing/2014/main" id="{8AF69A34-4075-A7AD-FC83-FBC18F0F2A95}"/>
              </a:ext>
            </a:extLst>
          </p:cNvPr>
          <p:cNvSpPr>
            <a:spLocks noChangeAspect="1"/>
          </p:cNvSpPr>
          <p:nvPr>
            <p:custDataLst>
              <p:tags r:id="rId11"/>
            </p:custDataLst>
          </p:nvPr>
        </p:nvSpPr>
        <p:spPr bwMode="auto">
          <a:xfrm>
            <a:off x="1114425" y="542210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Rounded Rectangle 19">
            <a:extLst>
              <a:ext uri="{FF2B5EF4-FFF2-40B4-BE49-F238E27FC236}">
                <a16:creationId xmlns:a16="http://schemas.microsoft.com/office/drawing/2014/main" id="{66A8D42C-C2E4-2687-A84F-0CF9F5CB7A99}"/>
              </a:ext>
            </a:extLst>
          </p:cNvPr>
          <p:cNvSpPr/>
          <p:nvPr>
            <p:custDataLst>
              <p:tags r:id="rId12"/>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kumimoji="0" lang="en-CN"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5" name="Picture 4">
            <a:extLst>
              <a:ext uri="{FF2B5EF4-FFF2-40B4-BE49-F238E27FC236}">
                <a16:creationId xmlns:a16="http://schemas.microsoft.com/office/drawing/2014/main" id="{A6EB0F1E-552D-961D-FBC3-01142D8915F2}"/>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857849906"/>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a:t>
            </a:r>
            <a:r>
              <a:rPr lang="en-US" altLang="en-US" sz="3200" dirty="0">
                <a:solidFill>
                  <a:srgbClr val="CC0000"/>
                </a:solidFill>
                <a:effectLst/>
                <a:latin typeface="Liberation Sans" panose="020B0604020202020204" pitchFamily="34" charset="0"/>
              </a:rPr>
              <a:t>3</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Explain the accounting issues for recording goodwill.</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8224928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381000" y="454581"/>
            <a:ext cx="7772400" cy="721201"/>
          </a:xfrm>
          <a:prstGeom prst="rect">
            <a:avLst/>
          </a:prstGeom>
          <a:noFill/>
          <a:ln>
            <a:noFill/>
          </a:ln>
          <a:effectLst/>
        </p:spPr>
        <p:txBody>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pPr>
            <a:r>
              <a:rPr lang="en-US" altLang="en-US" sz="4000" dirty="0">
                <a:solidFill>
                  <a:srgbClr val="006666"/>
                </a:solidFill>
                <a:latin typeface="Liberation Sans" panose="020B0604020202020204" pitchFamily="34" charset="0"/>
              </a:rPr>
              <a:t>PREVIEW OF CHAPTER 12</a:t>
            </a:r>
          </a:p>
        </p:txBody>
      </p:sp>
      <p:sp>
        <p:nvSpPr>
          <p:cNvPr id="4099" name="Text Box 3"/>
          <p:cNvSpPr txBox="1">
            <a:spLocks noChangeArrowheads="1"/>
          </p:cNvSpPr>
          <p:nvPr/>
        </p:nvSpPr>
        <p:spPr bwMode="auto">
          <a:xfrm>
            <a:off x="2286000" y="5524500"/>
            <a:ext cx="4498975" cy="104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lvl1pPr defTabSz="865188">
              <a:defRPr b="1">
                <a:solidFill>
                  <a:schemeClr val="folHlink"/>
                </a:solidFill>
                <a:latin typeface="Comic Sans MS" pitchFamily="66" charset="0"/>
              </a:defRPr>
            </a:lvl1pPr>
            <a:lvl2pPr marL="742950" indent="-285750" defTabSz="865188">
              <a:defRPr b="1">
                <a:solidFill>
                  <a:schemeClr val="folHlink"/>
                </a:solidFill>
                <a:latin typeface="Comic Sans MS" pitchFamily="66" charset="0"/>
              </a:defRPr>
            </a:lvl2pPr>
            <a:lvl3pPr marL="1143000" indent="-228600" defTabSz="865188">
              <a:defRPr b="1">
                <a:solidFill>
                  <a:schemeClr val="folHlink"/>
                </a:solidFill>
                <a:latin typeface="Comic Sans MS" pitchFamily="66" charset="0"/>
              </a:defRPr>
            </a:lvl3pPr>
            <a:lvl4pPr marL="1600200" indent="-228600" defTabSz="865188">
              <a:defRPr b="1">
                <a:solidFill>
                  <a:schemeClr val="folHlink"/>
                </a:solidFill>
                <a:latin typeface="Comic Sans MS" pitchFamily="66" charset="0"/>
              </a:defRPr>
            </a:lvl4pPr>
            <a:lvl5pPr marL="2057400" indent="-228600" defTabSz="865188">
              <a:defRPr b="1">
                <a:solidFill>
                  <a:schemeClr val="folHlink"/>
                </a:solidFill>
                <a:latin typeface="Comic Sans MS" pitchFamily="66" charset="0"/>
              </a:defRPr>
            </a:lvl5pPr>
            <a:lvl6pPr marL="2514600" indent="-228600" algn="ctr" defTabSz="865188" eaLnBrk="0" fontAlgn="base" hangingPunct="0">
              <a:spcBef>
                <a:spcPct val="0"/>
              </a:spcBef>
              <a:spcAft>
                <a:spcPct val="0"/>
              </a:spcAft>
              <a:defRPr b="1">
                <a:solidFill>
                  <a:schemeClr val="folHlink"/>
                </a:solidFill>
                <a:latin typeface="Comic Sans MS" pitchFamily="66" charset="0"/>
              </a:defRPr>
            </a:lvl6pPr>
            <a:lvl7pPr marL="2971800" indent="-228600" algn="ctr" defTabSz="865188" eaLnBrk="0" fontAlgn="base" hangingPunct="0">
              <a:spcBef>
                <a:spcPct val="0"/>
              </a:spcBef>
              <a:spcAft>
                <a:spcPct val="0"/>
              </a:spcAft>
              <a:defRPr b="1">
                <a:solidFill>
                  <a:schemeClr val="folHlink"/>
                </a:solidFill>
                <a:latin typeface="Comic Sans MS" pitchFamily="66" charset="0"/>
              </a:defRPr>
            </a:lvl7pPr>
            <a:lvl8pPr marL="3429000" indent="-228600" algn="ctr" defTabSz="865188" eaLnBrk="0" fontAlgn="base" hangingPunct="0">
              <a:spcBef>
                <a:spcPct val="0"/>
              </a:spcBef>
              <a:spcAft>
                <a:spcPct val="0"/>
              </a:spcAft>
              <a:defRPr b="1">
                <a:solidFill>
                  <a:schemeClr val="folHlink"/>
                </a:solidFill>
                <a:latin typeface="Comic Sans MS" pitchFamily="66" charset="0"/>
              </a:defRPr>
            </a:lvl8pPr>
            <a:lvl9pPr marL="3886200" indent="-228600" algn="ctr" defTabSz="865188" eaLnBrk="0" fontAlgn="base" hangingPunct="0">
              <a:spcBef>
                <a:spcPct val="0"/>
              </a:spcBef>
              <a:spcAft>
                <a:spcPct val="0"/>
              </a:spcAft>
              <a:defRPr b="1">
                <a:solidFill>
                  <a:schemeClr val="folHlink"/>
                </a:solidFill>
                <a:latin typeface="Comic Sans MS" pitchFamily="66" charset="0"/>
              </a:defRPr>
            </a:lvl9pPr>
          </a:lstStyle>
          <a:p>
            <a:pPr>
              <a:spcBef>
                <a:spcPts val="300"/>
              </a:spcBef>
            </a:pPr>
            <a:r>
              <a:rPr lang="en-US" altLang="en-US" sz="1900" dirty="0">
                <a:solidFill>
                  <a:schemeClr val="tx1"/>
                </a:solidFill>
                <a:latin typeface="Liberation Sans" panose="020B0604020202020204" pitchFamily="34" charset="0"/>
              </a:rPr>
              <a:t>Intermediate Accounting</a:t>
            </a:r>
          </a:p>
          <a:p>
            <a:pPr>
              <a:spcBef>
                <a:spcPts val="300"/>
              </a:spcBef>
            </a:pPr>
            <a:r>
              <a:rPr lang="en-US" altLang="en-US" sz="1900" dirty="0">
                <a:solidFill>
                  <a:schemeClr val="tx1"/>
                </a:solidFill>
                <a:latin typeface="Liberation Sans" panose="020B0604020202020204" pitchFamily="34" charset="0"/>
              </a:rPr>
              <a:t>IFRS 4th Edition</a:t>
            </a:r>
          </a:p>
          <a:p>
            <a:pPr>
              <a:spcBef>
                <a:spcPts val="300"/>
              </a:spcBef>
            </a:pPr>
            <a:r>
              <a:rPr lang="en-US" altLang="en-US" sz="1900" dirty="0">
                <a:solidFill>
                  <a:schemeClr val="tx1"/>
                </a:solidFill>
                <a:latin typeface="Liberation Sans" panose="020B0604020202020204" pitchFamily="34" charset="0"/>
              </a:rPr>
              <a:t>Kieso  </a:t>
            </a:r>
            <a:r>
              <a:rPr lang="en-US" altLang="en-US" sz="1900" dirty="0">
                <a:solidFill>
                  <a:schemeClr val="tx1"/>
                </a:solidFill>
                <a:latin typeface="Arial"/>
                <a:cs typeface="Arial"/>
              </a:rPr>
              <a:t>●</a:t>
            </a:r>
            <a:r>
              <a:rPr lang="en-US" altLang="en-US" sz="1900" dirty="0">
                <a:solidFill>
                  <a:schemeClr val="tx1"/>
                </a:solidFill>
                <a:latin typeface="Liberation Sans" panose="020B0604020202020204" pitchFamily="34" charset="0"/>
              </a:rPr>
              <a:t> Weygandt  </a:t>
            </a:r>
            <a:r>
              <a:rPr lang="en-US" altLang="en-US" sz="1900" dirty="0">
                <a:solidFill>
                  <a:schemeClr val="tx1"/>
                </a:solidFill>
                <a:latin typeface="Arial"/>
                <a:cs typeface="Arial"/>
              </a:rPr>
              <a:t>●</a:t>
            </a:r>
            <a:r>
              <a:rPr lang="en-US" altLang="en-US" sz="1900" dirty="0">
                <a:solidFill>
                  <a:schemeClr val="tx1"/>
                </a:solidFill>
                <a:latin typeface="Liberation Sans" panose="020B0604020202020204" pitchFamily="34" charset="0"/>
              </a:rPr>
              <a:t> Warfield</a:t>
            </a:r>
            <a:r>
              <a:rPr lang="en-US" altLang="en-US" sz="1700" dirty="0">
                <a:solidFill>
                  <a:schemeClr val="tx1"/>
                </a:solidFill>
                <a:latin typeface="Liberation Sans" panose="020B0604020202020204" pitchFamily="34" charset="0"/>
              </a:rPr>
              <a:t> </a:t>
            </a:r>
          </a:p>
        </p:txBody>
      </p:sp>
      <p:pic>
        <p:nvPicPr>
          <p:cNvPr id="2" name="Picture 1"/>
          <p:cNvPicPr>
            <a:picLocks noChangeAspect="1"/>
          </p:cNvPicPr>
          <p:nvPr/>
        </p:nvPicPr>
        <p:blipFill>
          <a:blip r:embed="rId3"/>
          <a:stretch>
            <a:fillRect/>
          </a:stretch>
        </p:blipFill>
        <p:spPr>
          <a:xfrm>
            <a:off x="228600" y="1600200"/>
            <a:ext cx="8686801" cy="2591770"/>
          </a:xfrm>
          <a:prstGeom prst="rect">
            <a:avLst/>
          </a:prstGeom>
        </p:spPr>
      </p:pic>
    </p:spTree>
    <p:extLst>
      <p:ext uri="{BB962C8B-B14F-4D97-AF65-F5344CB8AC3E}">
        <p14:creationId xmlns:p14="http://schemas.microsoft.com/office/powerpoint/2010/main" val="1511596289"/>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
        <p:nvSpPr>
          <p:cNvPr id="22531" name="Text Box 4"/>
          <p:cNvSpPr txBox="1">
            <a:spLocks noChangeArrowheads="1"/>
          </p:cNvSpPr>
          <p:nvPr/>
        </p:nvSpPr>
        <p:spPr bwMode="auto">
          <a:xfrm>
            <a:off x="609600" y="1920948"/>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Goodwill</a:t>
            </a:r>
            <a:r>
              <a:rPr lang="zh-CN" altLang="en-US" dirty="0"/>
              <a:t> 商誉</a:t>
            </a:r>
            <a:endParaRPr lang="en-US" altLang="en-US" dirty="0"/>
          </a:p>
        </p:txBody>
      </p:sp>
      <p:sp>
        <p:nvSpPr>
          <p:cNvPr id="22532" name="Text Box 5"/>
          <p:cNvSpPr txBox="1">
            <a:spLocks noChangeArrowheads="1"/>
          </p:cNvSpPr>
          <p:nvPr/>
        </p:nvSpPr>
        <p:spPr bwMode="auto">
          <a:xfrm>
            <a:off x="609600" y="2516261"/>
            <a:ext cx="8001000"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pPr>
            <a:r>
              <a:rPr lang="en-US" altLang="en-US" sz="2100" b="0" dirty="0">
                <a:solidFill>
                  <a:schemeClr val="tx1"/>
                </a:solidFill>
                <a:latin typeface="Liberation Sans" panose="020B0604020202020204" pitchFamily="34" charset="0"/>
              </a:rPr>
              <a:t>Conceptually, represents the future economic benefits arising from the other assets acquired in a business combination that are not individually identified and separately recognized.</a:t>
            </a:r>
          </a:p>
          <a:p>
            <a:pPr algn="l">
              <a:lnSpc>
                <a:spcPct val="120000"/>
              </a:lnSpc>
              <a:spcBef>
                <a:spcPct val="50000"/>
              </a:spcBef>
              <a:buClr>
                <a:schemeClr val="accent2"/>
              </a:buClr>
              <a:buFont typeface="Symbol" pitchFamily="18" charset="2"/>
              <a:buNone/>
            </a:pPr>
            <a:r>
              <a:rPr lang="en-US" altLang="en-US" sz="2100" b="0" dirty="0">
                <a:solidFill>
                  <a:schemeClr val="tx1"/>
                </a:solidFill>
                <a:latin typeface="Liberation Sans" panose="020B0604020202020204" pitchFamily="34" charset="0"/>
              </a:rPr>
              <a:t>Only recorded when an entire business is purchased.</a:t>
            </a:r>
          </a:p>
        </p:txBody>
      </p:sp>
      <p:sp>
        <p:nvSpPr>
          <p:cNvPr id="1120263" name="Text Box 7"/>
          <p:cNvSpPr txBox="1">
            <a:spLocks noChangeArrowheads="1"/>
          </p:cNvSpPr>
          <p:nvPr/>
        </p:nvSpPr>
        <p:spPr bwMode="auto">
          <a:xfrm>
            <a:off x="609600" y="4351411"/>
            <a:ext cx="8001000" cy="1436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Clr>
                <a:schemeClr val="accent2"/>
              </a:buClr>
              <a:buFont typeface="Symbol" pitchFamily="18" charset="2"/>
              <a:buNone/>
              <a:defRPr/>
            </a:pPr>
            <a:r>
              <a:rPr lang="en-US" sz="2100" b="0" dirty="0">
                <a:latin typeface="Liberation Sans" panose="020B0604020202020204" pitchFamily="34" charset="0"/>
              </a:rPr>
              <a:t>Goodwill is measured as the ...</a:t>
            </a:r>
          </a:p>
          <a:p>
            <a:pPr>
              <a:lnSpc>
                <a:spcPct val="125000"/>
              </a:lnSpc>
              <a:spcBef>
                <a:spcPct val="50000"/>
              </a:spcBef>
              <a:buClr>
                <a:schemeClr val="accent2"/>
              </a:buClr>
              <a:buFont typeface="Symbol" pitchFamily="18" charset="2"/>
              <a:buNone/>
              <a:defRPr/>
            </a:pPr>
            <a:r>
              <a:rPr lang="en-US" sz="2100" b="0" i="1" dirty="0">
                <a:latin typeface="Liberation Sans" panose="020B0604020202020204" pitchFamily="34" charset="0"/>
              </a:rPr>
              <a:t>	</a:t>
            </a:r>
            <a:r>
              <a:rPr lang="en-US" sz="2000" b="0" dirty="0">
                <a:latin typeface="Liberation Sans" panose="020B0604020202020204" pitchFamily="34" charset="0"/>
              </a:rPr>
              <a:t> </a:t>
            </a:r>
            <a:r>
              <a:rPr lang="en-US" sz="2000" b="0" i="1" dirty="0">
                <a:latin typeface="Liberation Sans" panose="020B0604020202020204" pitchFamily="34" charset="0"/>
              </a:rPr>
              <a:t>excess of cost </a:t>
            </a:r>
            <a:r>
              <a:rPr lang="en-US" sz="2000" i="1" dirty="0">
                <a:solidFill>
                  <a:srgbClr val="CC0000"/>
                </a:solidFill>
                <a:latin typeface="Liberation Sans" panose="020B0604020202020204" pitchFamily="34" charset="0"/>
              </a:rPr>
              <a:t>over</a:t>
            </a:r>
            <a:r>
              <a:rPr lang="en-US" sz="2000" b="0" i="1" dirty="0">
                <a:solidFill>
                  <a:srgbClr val="CC0000"/>
                </a:solidFill>
                <a:latin typeface="Liberation Sans" panose="020B0604020202020204" pitchFamily="34" charset="0"/>
              </a:rPr>
              <a:t> </a:t>
            </a:r>
            <a:r>
              <a:rPr lang="en-US" sz="2000" b="0" i="1" dirty="0">
                <a:latin typeface="Liberation Sans" panose="020B0604020202020204" pitchFamily="34" charset="0"/>
              </a:rPr>
              <a:t>the fair value of the identifiable net assets (assets less liabilities) acquired</a:t>
            </a:r>
            <a:r>
              <a:rPr lang="en-US" sz="2000" b="0" dirty="0">
                <a:latin typeface="Liberation Sans" panose="020B0604020202020204" pitchFamily="34" charset="0"/>
              </a:rPr>
              <a:t>.</a:t>
            </a:r>
          </a:p>
        </p:txBody>
      </p:sp>
      <p:sp>
        <p:nvSpPr>
          <p:cNvPr id="22534" name="Rectangle 8"/>
          <p:cNvSpPr>
            <a:spLocks noChangeArrowheads="1"/>
          </p:cNvSpPr>
          <p:nvPr/>
        </p:nvSpPr>
        <p:spPr bwMode="auto">
          <a:xfrm>
            <a:off x="1311546" y="6019800"/>
            <a:ext cx="6312947" cy="384721"/>
          </a:xfrm>
          <a:prstGeom prst="rect">
            <a:avLst/>
          </a:prstGeom>
          <a:noFill/>
          <a:ln w="19050" cap="sq">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buClr>
                <a:srgbClr val="800000"/>
              </a:buClr>
              <a:buSzPct val="85000"/>
            </a:pPr>
            <a:r>
              <a:rPr lang="en-US" altLang="en-US" sz="1900" dirty="0">
                <a:solidFill>
                  <a:schemeClr val="tx1"/>
                </a:solidFill>
                <a:latin typeface="Liberation Sans" panose="020B0604020202020204" pitchFamily="34" charset="0"/>
              </a:rPr>
              <a:t>Internally created goodwill should not be capitalized.</a:t>
            </a:r>
          </a:p>
        </p:txBody>
      </p:sp>
      <p:sp>
        <p:nvSpPr>
          <p:cNvPr id="10" name="Rectangle 7"/>
          <p:cNvSpPr>
            <a:spLocks noChangeArrowheads="1"/>
          </p:cNvSpPr>
          <p:nvPr/>
        </p:nvSpPr>
        <p:spPr bwMode="auto">
          <a:xfrm>
            <a:off x="609600" y="381000"/>
            <a:ext cx="4038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Types of Intangible Assets</a:t>
            </a:r>
          </a:p>
        </p:txBody>
      </p:sp>
      <p:sp>
        <p:nvSpPr>
          <p:cNvPr id="11" name="Line 2"/>
          <p:cNvSpPr>
            <a:spLocks noChangeShapeType="1"/>
          </p:cNvSpPr>
          <p:nvPr/>
        </p:nvSpPr>
        <p:spPr bwMode="auto">
          <a:xfrm>
            <a:off x="381000" y="16002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wipe(left)">
                                      <p:cBhvr>
                                        <p:cTn id="7" dur="500"/>
                                        <p:tgtEl>
                                          <p:spTgt spid="225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0263"/>
                                        </p:tgtEl>
                                        <p:attrNameLst>
                                          <p:attrName>style.visibility</p:attrName>
                                        </p:attrNameLst>
                                      </p:cBhvr>
                                      <p:to>
                                        <p:strVal val="visible"/>
                                      </p:to>
                                    </p:set>
                                    <p:animEffect transition="in" filter="wipe(left)">
                                      <p:cBhvr>
                                        <p:cTn id="12" dur="500"/>
                                        <p:tgtEl>
                                          <p:spTgt spid="11202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34"/>
                                        </p:tgtEl>
                                        <p:attrNameLst>
                                          <p:attrName>style.visibility</p:attrName>
                                        </p:attrNameLst>
                                      </p:cBhvr>
                                      <p:to>
                                        <p:strVal val="visible"/>
                                      </p:to>
                                    </p:set>
                                    <p:animEffect transition="in" filter="wipe(left)">
                                      <p:cBhvr>
                                        <p:cTn id="17" dur="500"/>
                                        <p:tgtEl>
                                          <p:spTgt spid="225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p:bldP spid="1120263" grpId="0"/>
      <p:bldP spid="225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3"/>
          <p:cNvSpPr txBox="1">
            <a:spLocks noChangeArrowheads="1"/>
          </p:cNvSpPr>
          <p:nvPr/>
        </p:nvSpPr>
        <p:spPr bwMode="auto">
          <a:xfrm>
            <a:off x="609600" y="1371600"/>
            <a:ext cx="80772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rgbClr val="CC0000"/>
                </a:solidFill>
                <a:latin typeface="Liberation Sans" panose="020B0604020202020204" pitchFamily="34" charset="0"/>
              </a:rPr>
              <a:t>Illustration: </a:t>
            </a:r>
            <a:r>
              <a:rPr lang="en-US" altLang="en-US" sz="2000" b="0" dirty="0">
                <a:latin typeface="Liberation Sans" panose="020B0604020202020204" pitchFamily="34" charset="0"/>
              </a:rPr>
              <a:t>Feng, Inc. decides that it needs a parts division to supplement its existing tractor distributorship. The president of Feng is interested in buying Tractorling SA. The illustration presents the statement of financial position of Tractorling SA.</a:t>
            </a:r>
          </a:p>
        </p:txBody>
      </p:sp>
      <p:sp>
        <p:nvSpPr>
          <p:cNvPr id="23556"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Recording Goodwill</a:t>
            </a:r>
            <a:r>
              <a:rPr lang="zh-CN" altLang="en-US" sz="3200" dirty="0">
                <a:solidFill>
                  <a:schemeClr val="tx1"/>
                </a:solidFill>
                <a:latin typeface="Liberation Sans" panose="020B0604020202020204" pitchFamily="34" charset="0"/>
              </a:rPr>
              <a:t> 记录商誉</a:t>
            </a:r>
            <a:endParaRPr lang="en-US" altLang="en-US" sz="3200" dirty="0">
              <a:solidFill>
                <a:schemeClr val="tx1"/>
              </a:solidFill>
              <a:latin typeface="Liberation Sans" panose="020B0604020202020204" pitchFamily="34" charset="0"/>
            </a:endParaRPr>
          </a:p>
        </p:txBody>
      </p:sp>
      <p:sp>
        <p:nvSpPr>
          <p:cNvPr id="1351687" name="Line 7"/>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
        <p:nvSpPr>
          <p:cNvPr id="2" name="Rectangle 1"/>
          <p:cNvSpPr/>
          <p:nvPr/>
        </p:nvSpPr>
        <p:spPr>
          <a:xfrm>
            <a:off x="228600" y="5818586"/>
            <a:ext cx="44958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sz="1200" dirty="0">
                <a:solidFill>
                  <a:srgbClr val="006666"/>
                </a:solidFill>
                <a:latin typeface="Liberation Sans" panose="020B0604020202020204" pitchFamily="34" charset="0"/>
              </a:rPr>
              <a:t>ILLUSTRATION 12.4</a:t>
            </a:r>
          </a:p>
          <a:p>
            <a:pPr algn="l">
              <a:spcBef>
                <a:spcPts val="0"/>
              </a:spcBef>
            </a:pPr>
            <a:r>
              <a:rPr lang="en-US" sz="1200" b="0" dirty="0">
                <a:solidFill>
                  <a:schemeClr val="tx1"/>
                </a:solidFill>
                <a:latin typeface="Liberation Sans" panose="020B0604020202020204" pitchFamily="34" charset="0"/>
              </a:rPr>
              <a:t>Tractorling Statement of Financial Position</a:t>
            </a:r>
          </a:p>
        </p:txBody>
      </p:sp>
      <p:pic>
        <p:nvPicPr>
          <p:cNvPr id="3" name="Picture 2"/>
          <p:cNvPicPr>
            <a:picLocks noChangeAspect="1"/>
          </p:cNvPicPr>
          <p:nvPr/>
        </p:nvPicPr>
        <p:blipFill>
          <a:blip r:embed="rId3"/>
          <a:stretch>
            <a:fillRect/>
          </a:stretch>
        </p:blipFill>
        <p:spPr>
          <a:xfrm>
            <a:off x="289349" y="3124200"/>
            <a:ext cx="8565302" cy="2657174"/>
          </a:xfrm>
          <a:prstGeom prst="rect">
            <a:avLst/>
          </a:prstGeom>
        </p:spPr>
      </p:pic>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456192"/>
            <a:ext cx="6190771" cy="265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9" name="Text Box 2"/>
          <p:cNvSpPr txBox="1">
            <a:spLocks noChangeArrowheads="1"/>
          </p:cNvSpPr>
          <p:nvPr/>
        </p:nvSpPr>
        <p:spPr bwMode="auto">
          <a:xfrm>
            <a:off x="609600" y="1371600"/>
            <a:ext cx="8077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rgbClr val="CC0000"/>
                </a:solidFill>
                <a:latin typeface="Liberation Sans" panose="020B0604020202020204" pitchFamily="34" charset="0"/>
              </a:rPr>
              <a:t>Illustration: </a:t>
            </a:r>
            <a:r>
              <a:rPr lang="en-US" altLang="en-US" sz="2000" b="0" dirty="0">
                <a:latin typeface="Liberation Sans" panose="020B0604020202020204" pitchFamily="34" charset="0"/>
              </a:rPr>
              <a:t>Feng investigates Tractorling’s underlying assets to determine their fair values.</a:t>
            </a:r>
          </a:p>
        </p:txBody>
      </p:sp>
      <p:sp>
        <p:nvSpPr>
          <p:cNvPr id="24580" name="Rectangle 8"/>
          <p:cNvSpPr>
            <a:spLocks noChangeArrowheads="1"/>
          </p:cNvSpPr>
          <p:nvPr/>
        </p:nvSpPr>
        <p:spPr bwMode="auto">
          <a:xfrm>
            <a:off x="609600" y="5343525"/>
            <a:ext cx="81534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b="0" dirty="0">
                <a:latin typeface="Liberation Sans" panose="020B0604020202020204" pitchFamily="34" charset="0"/>
              </a:rPr>
              <a:t>Tractorling Company decides to accept Feng’s offer of $400,000. What is the value of the goodwill, if any?</a:t>
            </a:r>
          </a:p>
        </p:txBody>
      </p:sp>
      <p:sp>
        <p:nvSpPr>
          <p:cNvPr id="1188879" name="Line 15"/>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
        <p:nvSpPr>
          <p:cNvPr id="2" name="Rectangle 1"/>
          <p:cNvSpPr/>
          <p:nvPr/>
        </p:nvSpPr>
        <p:spPr>
          <a:xfrm>
            <a:off x="4974609" y="1981200"/>
            <a:ext cx="279779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sz="1200" dirty="0">
                <a:solidFill>
                  <a:srgbClr val="006666"/>
                </a:solidFill>
                <a:latin typeface="Liberation Sans" panose="020B0604020202020204" pitchFamily="34" charset="0"/>
              </a:rPr>
              <a:t>ILLUSTRATION 12.5</a:t>
            </a:r>
          </a:p>
          <a:p>
            <a:pPr algn="l">
              <a:spcBef>
                <a:spcPts val="0"/>
              </a:spcBef>
            </a:pPr>
            <a:r>
              <a:rPr lang="en-US" sz="1200" b="0" dirty="0">
                <a:solidFill>
                  <a:schemeClr val="tx1"/>
                </a:solidFill>
                <a:latin typeface="Liberation Sans" panose="020B0604020202020204" pitchFamily="34" charset="0"/>
              </a:rPr>
              <a:t>Fair Value of Tractorling’s Net Assets</a:t>
            </a:r>
          </a:p>
        </p:txBody>
      </p:sp>
      <p:sp>
        <p:nvSpPr>
          <p:cNvPr id="10"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Recording Goodwill</a:t>
            </a:r>
          </a:p>
        </p:txBody>
      </p:sp>
      <p:sp>
        <p:nvSpPr>
          <p:cNvPr id="3" name="Arrow: Right 2">
            <a:extLst>
              <a:ext uri="{FF2B5EF4-FFF2-40B4-BE49-F238E27FC236}">
                <a16:creationId xmlns:a16="http://schemas.microsoft.com/office/drawing/2014/main" id="{E88A75A0-3825-418F-9449-3B86BDEC3ADC}"/>
              </a:ext>
            </a:extLst>
          </p:cNvPr>
          <p:cNvSpPr/>
          <p:nvPr/>
        </p:nvSpPr>
        <p:spPr bwMode="auto">
          <a:xfrm>
            <a:off x="1219200" y="3201725"/>
            <a:ext cx="838200" cy="228600"/>
          </a:xfrm>
          <a:prstGeom prst="rightArrow">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ext Box 11"/>
          <p:cNvSpPr txBox="1">
            <a:spLocks noChangeArrowheads="1"/>
          </p:cNvSpPr>
          <p:nvPr/>
        </p:nvSpPr>
        <p:spPr bwMode="auto">
          <a:xfrm>
            <a:off x="609600" y="13716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rgbClr val="CC0000"/>
                </a:solidFill>
                <a:latin typeface="Liberation Sans" panose="020B0604020202020204" pitchFamily="34" charset="0"/>
              </a:rPr>
              <a:t>Illustration: </a:t>
            </a:r>
            <a:r>
              <a:rPr lang="en-US" altLang="en-US" sz="2000" b="0" dirty="0">
                <a:latin typeface="Liberation Sans" panose="020B0604020202020204" pitchFamily="34" charset="0"/>
              </a:rPr>
              <a:t>Determination of Goodwill.</a:t>
            </a:r>
          </a:p>
        </p:txBody>
      </p:sp>
      <p:sp>
        <p:nvSpPr>
          <p:cNvPr id="118990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133600"/>
            <a:ext cx="8382000" cy="301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04800" y="5189578"/>
            <a:ext cx="25908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12.6</a:t>
            </a:r>
          </a:p>
          <a:p>
            <a:pPr algn="l"/>
            <a:r>
              <a:rPr lang="en-US" sz="1200" b="0" dirty="0">
                <a:latin typeface="Liberation Sans" panose="020B0604020202020204" pitchFamily="34" charset="0"/>
              </a:rPr>
              <a:t>Determination of Goodwill—</a:t>
            </a:r>
          </a:p>
          <a:p>
            <a:pPr algn="l"/>
            <a:r>
              <a:rPr lang="en-US" sz="1200" b="0" dirty="0">
                <a:latin typeface="Liberation Sans" panose="020B0604020202020204" pitchFamily="34" charset="0"/>
              </a:rPr>
              <a:t>Master Valuation Approach</a:t>
            </a:r>
            <a:endParaRPr lang="en-US" sz="1200" dirty="0">
              <a:latin typeface="Liberation Sans" panose="020B0604020202020204" pitchFamily="34" charset="0"/>
            </a:endParaRPr>
          </a:p>
        </p:txBody>
      </p:sp>
      <p:sp>
        <p:nvSpPr>
          <p:cNvPr id="9"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Recording Goodwill</a:t>
            </a:r>
          </a:p>
        </p:txBody>
      </p:sp>
    </p:spTree>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8"/>
          <p:cNvSpPr>
            <a:spLocks noChangeArrowheads="1"/>
          </p:cNvSpPr>
          <p:nvPr/>
        </p:nvSpPr>
        <p:spPr bwMode="auto">
          <a:xfrm>
            <a:off x="838200" y="2081213"/>
            <a:ext cx="8001000" cy="3416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943600" algn="r"/>
                <a:tab pos="7258050" algn="r"/>
              </a:tabLst>
              <a:defRPr b="1">
                <a:solidFill>
                  <a:schemeClr val="folHlink"/>
                </a:solidFill>
                <a:latin typeface="Comic Sans MS" pitchFamily="66" charset="0"/>
              </a:defRPr>
            </a:lvl1pPr>
            <a:lvl2pPr marL="742950" indent="-285750">
              <a:tabLst>
                <a:tab pos="5943600" algn="r"/>
                <a:tab pos="7258050" algn="r"/>
              </a:tabLst>
              <a:defRPr b="1">
                <a:solidFill>
                  <a:schemeClr val="folHlink"/>
                </a:solidFill>
                <a:latin typeface="Comic Sans MS" pitchFamily="66" charset="0"/>
              </a:defRPr>
            </a:lvl2pPr>
            <a:lvl3pPr marL="1143000" indent="-228600">
              <a:tabLst>
                <a:tab pos="5943600" algn="r"/>
                <a:tab pos="7258050" algn="r"/>
              </a:tabLst>
              <a:defRPr b="1">
                <a:solidFill>
                  <a:schemeClr val="folHlink"/>
                </a:solidFill>
                <a:latin typeface="Comic Sans MS" pitchFamily="66" charset="0"/>
              </a:defRPr>
            </a:lvl3pPr>
            <a:lvl4pPr marL="1600200" indent="-228600">
              <a:tabLst>
                <a:tab pos="5943600" algn="r"/>
                <a:tab pos="7258050" algn="r"/>
              </a:tabLst>
              <a:defRPr b="1">
                <a:solidFill>
                  <a:schemeClr val="folHlink"/>
                </a:solidFill>
                <a:latin typeface="Comic Sans MS" pitchFamily="66" charset="0"/>
              </a:defRPr>
            </a:lvl4pPr>
            <a:lvl5pPr marL="2057400" indent="-228600">
              <a:tabLst>
                <a:tab pos="5943600" algn="r"/>
                <a:tab pos="725805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943600" algn="r"/>
                <a:tab pos="725805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943600" algn="r"/>
                <a:tab pos="725805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943600" algn="r"/>
                <a:tab pos="725805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943600" algn="r"/>
                <a:tab pos="7258050" algn="r"/>
              </a:tabLst>
              <a:defRPr b="1">
                <a:solidFill>
                  <a:schemeClr val="folHlink"/>
                </a:solidFill>
                <a:latin typeface="Comic Sans MS" pitchFamily="66" charset="0"/>
              </a:defRPr>
            </a:lvl9pPr>
          </a:lstStyle>
          <a:p>
            <a:pPr algn="l">
              <a:spcBef>
                <a:spcPct val="40000"/>
              </a:spcBef>
            </a:pPr>
            <a:r>
              <a:rPr lang="en-US" altLang="en-US" sz="2000" b="0" dirty="0">
                <a:latin typeface="Liberation Sans" panose="020B0604020202020204" pitchFamily="34" charset="0"/>
              </a:rPr>
              <a:t>Property, Plant, and Equipment 	205,000</a:t>
            </a:r>
          </a:p>
          <a:p>
            <a:pPr algn="l">
              <a:spcBef>
                <a:spcPct val="40000"/>
              </a:spcBef>
            </a:pPr>
            <a:r>
              <a:rPr lang="en-US" altLang="en-US" sz="2000" b="0" dirty="0">
                <a:latin typeface="Liberation Sans" panose="020B0604020202020204" pitchFamily="34" charset="0"/>
              </a:rPr>
              <a:t>Patents 	18,000</a:t>
            </a:r>
          </a:p>
          <a:p>
            <a:pPr algn="l">
              <a:spcBef>
                <a:spcPct val="40000"/>
              </a:spcBef>
            </a:pPr>
            <a:r>
              <a:rPr lang="en-US" altLang="en-US" sz="2000" b="0" dirty="0">
                <a:latin typeface="Liberation Sans" panose="020B0604020202020204" pitchFamily="34" charset="0"/>
              </a:rPr>
              <a:t>Inventory	122,000</a:t>
            </a:r>
          </a:p>
          <a:p>
            <a:pPr algn="l">
              <a:spcBef>
                <a:spcPct val="40000"/>
              </a:spcBef>
            </a:pPr>
            <a:r>
              <a:rPr lang="en-US" altLang="en-US" sz="2000" b="0" dirty="0">
                <a:latin typeface="Liberation Sans" panose="020B0604020202020204" pitchFamily="34" charset="0"/>
              </a:rPr>
              <a:t>Accounts Receivables 	35,000</a:t>
            </a:r>
          </a:p>
          <a:p>
            <a:pPr algn="l">
              <a:spcBef>
                <a:spcPct val="40000"/>
              </a:spcBef>
            </a:pPr>
            <a:r>
              <a:rPr lang="en-US" altLang="en-US" sz="2000" b="0" dirty="0">
                <a:latin typeface="Liberation Sans" panose="020B0604020202020204" pitchFamily="34" charset="0"/>
              </a:rPr>
              <a:t>Cash 	25,000</a:t>
            </a:r>
          </a:p>
          <a:p>
            <a:pPr algn="l">
              <a:spcBef>
                <a:spcPct val="40000"/>
              </a:spcBef>
            </a:pPr>
            <a:r>
              <a:rPr lang="en-US" altLang="en-US" sz="2000" b="0" dirty="0">
                <a:latin typeface="Liberation Sans" panose="020B0604020202020204" pitchFamily="34" charset="0"/>
              </a:rPr>
              <a:t>Goodwill </a:t>
            </a:r>
            <a:r>
              <a:rPr lang="en-US" altLang="en-US" sz="2000" b="0" dirty="0" err="1">
                <a:latin typeface="Liberation Sans" panose="020B0604020202020204" pitchFamily="34" charset="0"/>
              </a:rPr>
              <a:t>商誉</a:t>
            </a:r>
            <a:r>
              <a:rPr lang="en-US" altLang="en-US" sz="2000" b="0" dirty="0">
                <a:latin typeface="Liberation Sans" panose="020B0604020202020204" pitchFamily="34" charset="0"/>
              </a:rPr>
              <a:t>	50,000</a:t>
            </a:r>
          </a:p>
          <a:p>
            <a:pPr algn="l">
              <a:spcBef>
                <a:spcPct val="40000"/>
              </a:spcBef>
            </a:pPr>
            <a:r>
              <a:rPr lang="en-US" altLang="en-US" sz="2000" b="0" dirty="0">
                <a:latin typeface="Liberation Sans" panose="020B0604020202020204" pitchFamily="34" charset="0"/>
              </a:rPr>
              <a:t>	Liabilities 		55,000</a:t>
            </a:r>
          </a:p>
          <a:p>
            <a:pPr algn="l">
              <a:spcBef>
                <a:spcPct val="40000"/>
              </a:spcBef>
            </a:pPr>
            <a:r>
              <a:rPr lang="en-US" altLang="en-US" sz="2000" b="0" dirty="0">
                <a:latin typeface="Liberation Sans" panose="020B0604020202020204" pitchFamily="34" charset="0"/>
              </a:rPr>
              <a:t>	Cash 		400,000</a:t>
            </a:r>
          </a:p>
        </p:txBody>
      </p:sp>
      <p:sp>
        <p:nvSpPr>
          <p:cNvPr id="26627" name="Text Box 9"/>
          <p:cNvSpPr txBox="1">
            <a:spLocks noChangeArrowheads="1"/>
          </p:cNvSpPr>
          <p:nvPr/>
        </p:nvSpPr>
        <p:spPr bwMode="auto">
          <a:xfrm>
            <a:off x="609600" y="1371600"/>
            <a:ext cx="8077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rgbClr val="CC0000"/>
                </a:solidFill>
                <a:latin typeface="Liberation Sans" panose="020B0604020202020204" pitchFamily="34" charset="0"/>
              </a:rPr>
              <a:t>Illustration: </a:t>
            </a:r>
            <a:r>
              <a:rPr lang="en-US" altLang="en-US" sz="2000" b="0" dirty="0">
                <a:latin typeface="Liberation Sans" panose="020B0604020202020204" pitchFamily="34" charset="0"/>
              </a:rPr>
              <a:t>Feng records this transaction as follows.</a:t>
            </a:r>
          </a:p>
        </p:txBody>
      </p:sp>
      <p:sp>
        <p:nvSpPr>
          <p:cNvPr id="1190926" name="Line 14"/>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
        <p:nvSpPr>
          <p:cNvPr id="8"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Recording Goodwill</a:t>
            </a:r>
          </a:p>
        </p:txBody>
      </p:sp>
      <p:graphicFrame>
        <p:nvGraphicFramePr>
          <p:cNvPr id="2" name="Table 1">
            <a:extLst>
              <a:ext uri="{FF2B5EF4-FFF2-40B4-BE49-F238E27FC236}">
                <a16:creationId xmlns:a16="http://schemas.microsoft.com/office/drawing/2014/main" id="{B5945388-F504-65F3-7E9F-50E904DA6950}"/>
              </a:ext>
            </a:extLst>
          </p:cNvPr>
          <p:cNvGraphicFramePr>
            <a:graphicFrameLocks noGrp="1"/>
          </p:cNvGraphicFramePr>
          <p:nvPr>
            <p:extLst>
              <p:ext uri="{D42A27DB-BD31-4B8C-83A1-F6EECF244321}">
                <p14:modId xmlns:p14="http://schemas.microsoft.com/office/powerpoint/2010/main" val="1743767046"/>
              </p:ext>
            </p:extLst>
          </p:nvPr>
        </p:nvGraphicFramePr>
        <p:xfrm>
          <a:off x="0" y="1755606"/>
          <a:ext cx="8458200" cy="370840"/>
        </p:xfrm>
        <a:graphic>
          <a:graphicData uri="http://schemas.openxmlformats.org/drawingml/2006/table">
            <a:tbl>
              <a:tblPr firstRow="1" bandRow="1">
                <a:tableStyleId>{5C22544A-7EE6-4342-B048-85BDC9FD1C3A}</a:tableStyleId>
              </a:tblPr>
              <a:tblGrid>
                <a:gridCol w="1004935">
                  <a:extLst>
                    <a:ext uri="{9D8B030D-6E8A-4147-A177-3AD203B41FA5}">
                      <a16:colId xmlns:a16="http://schemas.microsoft.com/office/drawing/2014/main" val="1157600102"/>
                    </a:ext>
                  </a:extLst>
                </a:gridCol>
                <a:gridCol w="5024673">
                  <a:extLst>
                    <a:ext uri="{9D8B030D-6E8A-4147-A177-3AD203B41FA5}">
                      <a16:colId xmlns:a16="http://schemas.microsoft.com/office/drawing/2014/main" val="741349817"/>
                    </a:ext>
                  </a:extLst>
                </a:gridCol>
                <a:gridCol w="1256168">
                  <a:extLst>
                    <a:ext uri="{9D8B030D-6E8A-4147-A177-3AD203B41FA5}">
                      <a16:colId xmlns:a16="http://schemas.microsoft.com/office/drawing/2014/main" val="273596706"/>
                    </a:ext>
                  </a:extLst>
                </a:gridCol>
                <a:gridCol w="1172424">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4"/>
          <p:cNvSpPr txBox="1">
            <a:spLocks noChangeArrowheads="1"/>
          </p:cNvSpPr>
          <p:nvPr/>
        </p:nvSpPr>
        <p:spPr bwMode="auto">
          <a:xfrm>
            <a:off x="609600" y="1416050"/>
            <a:ext cx="80010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Goodwill Write-Off</a:t>
            </a:r>
          </a:p>
        </p:txBody>
      </p:sp>
      <p:sp>
        <p:nvSpPr>
          <p:cNvPr id="31747" name="Text Box 5"/>
          <p:cNvSpPr txBox="1">
            <a:spLocks noChangeArrowheads="1"/>
          </p:cNvSpPr>
          <p:nvPr/>
        </p:nvSpPr>
        <p:spPr bwMode="auto">
          <a:xfrm>
            <a:off x="914400" y="1981200"/>
            <a:ext cx="7696200" cy="156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Goodwill considered to have an </a:t>
            </a:r>
            <a:r>
              <a:rPr lang="en-US" altLang="en-US" sz="2100" dirty="0">
                <a:solidFill>
                  <a:schemeClr val="tx1"/>
                </a:solidFill>
                <a:latin typeface="Liberation Sans" panose="020B0604020202020204" pitchFamily="34" charset="0"/>
              </a:rPr>
              <a:t>indefinite life</a:t>
            </a:r>
            <a:r>
              <a:rPr lang="en-US" altLang="en-US" sz="2100" b="0" dirty="0">
                <a:solidFill>
                  <a:schemeClr val="tx1"/>
                </a:solidFill>
                <a:latin typeface="Liberation Sans" panose="020B0604020202020204" pitchFamily="34" charset="0"/>
              </a:rPr>
              <a:t>. </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Should </a:t>
            </a:r>
            <a:r>
              <a:rPr lang="en-US" altLang="en-US" sz="2100" dirty="0">
                <a:solidFill>
                  <a:schemeClr val="tx1"/>
                </a:solidFill>
                <a:latin typeface="Liberation Sans" panose="020B0604020202020204" pitchFamily="34" charset="0"/>
              </a:rPr>
              <a:t>not</a:t>
            </a:r>
            <a:r>
              <a:rPr lang="en-US" altLang="en-US" sz="2100" b="0" dirty="0">
                <a:solidFill>
                  <a:schemeClr val="tx1"/>
                </a:solidFill>
                <a:latin typeface="Liberation Sans" panose="020B0604020202020204" pitchFamily="34" charset="0"/>
              </a:rPr>
              <a:t> be amortized.</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Only adjust carrying value when goodwill is impaired.</a:t>
            </a:r>
          </a:p>
        </p:txBody>
      </p:sp>
      <p:sp>
        <p:nvSpPr>
          <p:cNvPr id="31748" name="Text Box 11"/>
          <p:cNvSpPr txBox="1">
            <a:spLocks noChangeArrowheads="1"/>
          </p:cNvSpPr>
          <p:nvPr/>
        </p:nvSpPr>
        <p:spPr bwMode="auto">
          <a:xfrm>
            <a:off x="685800" y="3886200"/>
            <a:ext cx="800100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Bargain Purchase</a:t>
            </a:r>
          </a:p>
        </p:txBody>
      </p:sp>
      <p:sp>
        <p:nvSpPr>
          <p:cNvPr id="31749" name="Text Box 12"/>
          <p:cNvSpPr txBox="1">
            <a:spLocks noChangeArrowheads="1"/>
          </p:cNvSpPr>
          <p:nvPr/>
        </p:nvSpPr>
        <p:spPr bwMode="auto">
          <a:xfrm>
            <a:off x="914400" y="4446588"/>
            <a:ext cx="7696200" cy="1404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Purchase price </a:t>
            </a:r>
            <a:r>
              <a:rPr lang="en-US" altLang="en-US" sz="2100" dirty="0">
                <a:solidFill>
                  <a:schemeClr val="tx1"/>
                </a:solidFill>
                <a:latin typeface="Liberation Sans" panose="020B0604020202020204" pitchFamily="34" charset="0"/>
              </a:rPr>
              <a:t>less than</a:t>
            </a:r>
            <a:r>
              <a:rPr lang="en-US" altLang="en-US" sz="2100" b="0" dirty="0">
                <a:solidFill>
                  <a:schemeClr val="tx1"/>
                </a:solidFill>
                <a:latin typeface="Liberation Sans" panose="020B0604020202020204" pitchFamily="34" charset="0"/>
              </a:rPr>
              <a:t> the fair value of net assets acquired.</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Amount is recorded as a </a:t>
            </a:r>
            <a:r>
              <a:rPr lang="en-US" altLang="en-US" sz="2100" dirty="0">
                <a:solidFill>
                  <a:schemeClr val="tx1"/>
                </a:solidFill>
                <a:latin typeface="Liberation Sans" panose="020B0604020202020204" pitchFamily="34" charset="0"/>
              </a:rPr>
              <a:t>gain</a:t>
            </a:r>
            <a:r>
              <a:rPr lang="en-US" altLang="en-US" sz="2100" b="0" dirty="0">
                <a:solidFill>
                  <a:schemeClr val="tx1"/>
                </a:solidFill>
                <a:latin typeface="Liberation Sans" panose="020B0604020202020204" pitchFamily="34" charset="0"/>
              </a:rPr>
              <a:t> by the purchaser.</a:t>
            </a:r>
          </a:p>
        </p:txBody>
      </p:sp>
      <p:sp>
        <p:nvSpPr>
          <p:cNvPr id="1347591" name="Line 7"/>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3</a:t>
            </a:r>
          </a:p>
        </p:txBody>
      </p:sp>
      <p:sp>
        <p:nvSpPr>
          <p:cNvPr id="10"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Recording Goodwill</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wipe(left)">
                                      <p:cBhvr>
                                        <p:cTn id="12" dur="500"/>
                                        <p:tgtEl>
                                          <p:spTgt spid="317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747">
                                            <p:txEl>
                                              <p:pRg st="2" end="2"/>
                                            </p:txEl>
                                          </p:spTgt>
                                        </p:tgtEl>
                                        <p:attrNameLst>
                                          <p:attrName>style.visibility</p:attrName>
                                        </p:attrNameLst>
                                      </p:cBhvr>
                                      <p:to>
                                        <p:strVal val="visible"/>
                                      </p:to>
                                    </p:set>
                                    <p:animEffect transition="in" filter="wipe(left)">
                                      <p:cBhvr>
                                        <p:cTn id="17" dur="500"/>
                                        <p:tgtEl>
                                          <p:spTgt spid="317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49">
                                            <p:txEl>
                                              <p:pRg st="0" end="0"/>
                                            </p:txEl>
                                          </p:spTgt>
                                        </p:tgtEl>
                                        <p:attrNameLst>
                                          <p:attrName>style.visibility</p:attrName>
                                        </p:attrNameLst>
                                      </p:cBhvr>
                                      <p:to>
                                        <p:strVal val="visible"/>
                                      </p:to>
                                    </p:set>
                                    <p:animEffect transition="in" filter="wipe(left)">
                                      <p:cBhvr>
                                        <p:cTn id="22" dur="500"/>
                                        <p:tgtEl>
                                          <p:spTgt spid="3174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49">
                                            <p:txEl>
                                              <p:pRg st="1" end="1"/>
                                            </p:txEl>
                                          </p:spTgt>
                                        </p:tgtEl>
                                        <p:attrNameLst>
                                          <p:attrName>style.visibility</p:attrName>
                                        </p:attrNameLst>
                                      </p:cBhvr>
                                      <p:to>
                                        <p:strVal val="visible"/>
                                      </p:to>
                                    </p:set>
                                    <p:animEffect transition="in" filter="wipe(left)">
                                      <p:cBhvr>
                                        <p:cTn id="27" dur="500"/>
                                        <p:tgtEl>
                                          <p:spTgt spid="317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bldLvl="2"/>
      <p:bldP spid="31749"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4</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Identify impairment procedures and presentation requirements for intangible assets.</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4124135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609600" y="1960844"/>
            <a:ext cx="7772400" cy="3207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0000"/>
              </a:lnSpc>
              <a:spcBef>
                <a:spcPct val="30000"/>
              </a:spcBef>
              <a:spcAft>
                <a:spcPct val="20000"/>
              </a:spcAft>
              <a:buSzPct val="80000"/>
            </a:pPr>
            <a:r>
              <a:rPr lang="en-US" altLang="en-US" sz="2200" b="0" dirty="0">
                <a:solidFill>
                  <a:schemeClr val="tx1"/>
                </a:solidFill>
                <a:latin typeface="Liberation Sans" panose="020B0604020202020204" pitchFamily="34" charset="0"/>
              </a:rPr>
              <a:t>An intangible asset is </a:t>
            </a:r>
            <a:r>
              <a:rPr lang="en-US" altLang="en-US" sz="2200" dirty="0">
                <a:solidFill>
                  <a:schemeClr val="tx2">
                    <a:lumMod val="75000"/>
                  </a:schemeClr>
                </a:solidFill>
                <a:latin typeface="Liberation Sans" panose="020B0604020202020204" pitchFamily="34" charset="0"/>
              </a:rPr>
              <a:t>impaired</a:t>
            </a:r>
            <a:r>
              <a:rPr lang="en-US" altLang="en-US" sz="2200" b="0" dirty="0">
                <a:solidFill>
                  <a:schemeClr val="tx1"/>
                </a:solidFill>
                <a:latin typeface="Liberation Sans" panose="020B0604020202020204" pitchFamily="34" charset="0"/>
              </a:rPr>
              <a:t> when a company is not able to recover the asset’s carrying amount either through using it or by selling it.</a:t>
            </a:r>
          </a:p>
          <a:p>
            <a:pPr algn="l">
              <a:lnSpc>
                <a:spcPct val="110000"/>
              </a:lnSpc>
              <a:spcBef>
                <a:spcPct val="30000"/>
              </a:spcBef>
              <a:spcAft>
                <a:spcPct val="20000"/>
              </a:spcAft>
              <a:buSzPct val="80000"/>
            </a:pPr>
            <a:r>
              <a:rPr lang="en-US" altLang="en-US" sz="2200" b="0" dirty="0">
                <a:solidFill>
                  <a:schemeClr val="tx1"/>
                </a:solidFill>
                <a:latin typeface="Liberation Sans" panose="020B0604020202020204" pitchFamily="34" charset="0"/>
              </a:rPr>
              <a:t>The speciﬁc procedures for recording impairments depend on the type of intangible asset—</a:t>
            </a:r>
          </a:p>
          <a:p>
            <a:pPr marL="685800" indent="-457200" algn="l">
              <a:lnSpc>
                <a:spcPct val="110000"/>
              </a:lnSpc>
              <a:spcBef>
                <a:spcPct val="30000"/>
              </a:spcBef>
              <a:spcAft>
                <a:spcPct val="20000"/>
              </a:spcAft>
              <a:buSzPct val="100000"/>
              <a:buFont typeface="+mj-lt"/>
              <a:buAutoNum type="arabicPeriod"/>
            </a:pPr>
            <a:r>
              <a:rPr lang="en-US" altLang="en-US" sz="2100" b="0" dirty="0">
                <a:solidFill>
                  <a:schemeClr val="tx1"/>
                </a:solidFill>
                <a:latin typeface="Liberation Sans" panose="020B0604020202020204" pitchFamily="34" charset="0"/>
              </a:rPr>
              <a:t>limited-life or </a:t>
            </a:r>
          </a:p>
          <a:p>
            <a:pPr marL="685800" indent="-457200" algn="l">
              <a:lnSpc>
                <a:spcPct val="110000"/>
              </a:lnSpc>
              <a:spcBef>
                <a:spcPct val="30000"/>
              </a:spcBef>
              <a:spcAft>
                <a:spcPct val="20000"/>
              </a:spcAft>
              <a:buSzPct val="100000"/>
              <a:buFont typeface="+mj-lt"/>
              <a:buAutoNum type="arabicPeriod"/>
            </a:pPr>
            <a:r>
              <a:rPr lang="en-US" altLang="en-US" sz="2100" b="0" dirty="0">
                <a:solidFill>
                  <a:schemeClr val="tx1"/>
                </a:solidFill>
                <a:latin typeface="Liberation Sans" panose="020B0604020202020204" pitchFamily="34" charset="0"/>
              </a:rPr>
              <a:t>indeﬁnite-life (including goodwill).</a:t>
            </a:r>
          </a:p>
        </p:txBody>
      </p:sp>
      <p:sp>
        <p:nvSpPr>
          <p:cNvPr id="12294" name="Rectangle 7"/>
          <p:cNvSpPr>
            <a:spLocks noChangeArrowheads="1"/>
          </p:cNvSpPr>
          <p:nvPr/>
        </p:nvSpPr>
        <p:spPr bwMode="auto">
          <a:xfrm>
            <a:off x="609600" y="381000"/>
            <a:ext cx="5943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Impairment of Intangible Assets</a:t>
            </a:r>
            <a:r>
              <a:rPr lang="zh-CN" altLang="en-US" sz="3200" dirty="0">
                <a:solidFill>
                  <a:schemeClr val="tx1"/>
                </a:solidFill>
                <a:latin typeface="Liberation Sans" panose="020B0604020202020204" pitchFamily="34" charset="0"/>
              </a:rPr>
              <a:t> 无形资产减值</a:t>
            </a:r>
            <a:endParaRPr lang="en-US" altLang="en-US" sz="3200" dirty="0">
              <a:solidFill>
                <a:schemeClr val="tx1"/>
              </a:solidFill>
              <a:latin typeface="Liberation Sans" panose="020B0604020202020204" pitchFamily="34" charset="0"/>
            </a:endParaRPr>
          </a:p>
        </p:txBody>
      </p:sp>
      <p:sp>
        <p:nvSpPr>
          <p:cNvPr id="1349634" name="Line 2"/>
          <p:cNvSpPr>
            <a:spLocks noChangeShapeType="1"/>
          </p:cNvSpPr>
          <p:nvPr/>
        </p:nvSpPr>
        <p:spPr bwMode="auto">
          <a:xfrm>
            <a:off x="381000" y="16002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Tree>
    <p:extLst>
      <p:ext uri="{BB962C8B-B14F-4D97-AF65-F5344CB8AC3E}">
        <p14:creationId xmlns:p14="http://schemas.microsoft.com/office/powerpoint/2010/main" val="37739309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wipe(left)">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wipe(left)">
                                      <p:cBhvr>
                                        <p:cTn id="12" dur="500"/>
                                        <p:tgtEl>
                                          <p:spTgt spid="122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91">
                                            <p:txEl>
                                              <p:pRg st="2" end="2"/>
                                            </p:txEl>
                                          </p:spTgt>
                                        </p:tgtEl>
                                        <p:attrNameLst>
                                          <p:attrName>style.visibility</p:attrName>
                                        </p:attrNameLst>
                                      </p:cBhvr>
                                      <p:to>
                                        <p:strVal val="visible"/>
                                      </p:to>
                                    </p:set>
                                    <p:animEffect transition="in" filter="wipe(left)">
                                      <p:cBhvr>
                                        <p:cTn id="17" dur="500"/>
                                        <p:tgtEl>
                                          <p:spTgt spid="122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91">
                                            <p:txEl>
                                              <p:pRg st="3" end="3"/>
                                            </p:txEl>
                                          </p:spTgt>
                                        </p:tgtEl>
                                        <p:attrNameLst>
                                          <p:attrName>style.visibility</p:attrName>
                                        </p:attrNameLst>
                                      </p:cBhvr>
                                      <p:to>
                                        <p:strVal val="visible"/>
                                      </p:to>
                                    </p:set>
                                    <p:animEffect transition="in" filter="wipe(left)">
                                      <p:cBhvr>
                                        <p:cTn id="22" dur="500"/>
                                        <p:tgtEl>
                                          <p:spTgt spid="122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5"/>
          <p:cNvSpPr txBox="1">
            <a:spLocks noChangeArrowheads="1"/>
          </p:cNvSpPr>
          <p:nvPr/>
        </p:nvSpPr>
        <p:spPr bwMode="auto">
          <a:xfrm>
            <a:off x="609600" y="1392864"/>
            <a:ext cx="8013700" cy="1871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457200" indent="-457200" algn="l" defTabSz="454025">
              <a:lnSpc>
                <a:spcPct val="120000"/>
              </a:lnSpc>
              <a:spcBef>
                <a:spcPct val="40000"/>
              </a:spcBef>
              <a:buClr>
                <a:schemeClr val="tx1"/>
              </a:buClr>
              <a:defRPr sz="2100">
                <a:solidFill>
                  <a:schemeClr val="tx1"/>
                </a:solidFill>
                <a:effectLst/>
                <a:latin typeface="Arial" charset="0"/>
              </a:defRPr>
            </a:lvl1pPr>
            <a:lvl2pPr marL="14843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2pPr>
            <a:lvl3pPr marL="20558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3pPr>
            <a:lvl4pPr marL="26273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4pPr>
            <a:lvl5pPr marL="31988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5pPr>
            <a:lvl6pPr marL="36560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6pPr>
            <a:lvl7pPr marL="41132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7pPr>
            <a:lvl8pPr marL="45704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8pPr>
            <a:lvl9pPr marL="50276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9pPr>
          </a:lstStyle>
          <a:p>
            <a:pPr marL="0" indent="0">
              <a:spcBef>
                <a:spcPts val="1200"/>
              </a:spcBef>
            </a:pPr>
            <a:r>
              <a:rPr lang="en-US" sz="2200" b="0" dirty="0">
                <a:latin typeface="Liberation Sans" panose="020B0604020202020204" pitchFamily="34" charset="0"/>
              </a:rPr>
              <a:t>The rules that apply to </a:t>
            </a:r>
            <a:r>
              <a:rPr lang="en-US" sz="2200" dirty="0">
                <a:latin typeface="Liberation Sans" panose="020B0604020202020204" pitchFamily="34" charset="0"/>
              </a:rPr>
              <a:t>impairments of property, plant, and equipment also apply to limited-life intangibles</a:t>
            </a:r>
            <a:r>
              <a:rPr lang="en-US" sz="2200" b="0" dirty="0">
                <a:latin typeface="Liberation Sans" panose="020B0604020202020204" pitchFamily="34" charset="0"/>
              </a:rPr>
              <a:t>. </a:t>
            </a:r>
          </a:p>
          <a:p>
            <a:pPr marL="0" indent="0">
              <a:spcBef>
                <a:spcPts val="1200"/>
              </a:spcBef>
            </a:pPr>
            <a:r>
              <a:rPr lang="en-US" sz="2200" b="0" dirty="0">
                <a:latin typeface="Liberation Sans" panose="020B0604020202020204" pitchFamily="34" charset="0"/>
              </a:rPr>
              <a:t>The </a:t>
            </a:r>
            <a:r>
              <a:rPr lang="en-US" sz="2200" dirty="0">
                <a:solidFill>
                  <a:schemeClr val="tx2">
                    <a:lumMod val="75000"/>
                  </a:schemeClr>
                </a:solidFill>
                <a:latin typeface="Liberation Sans" panose="020B0604020202020204" pitchFamily="34" charset="0"/>
              </a:rPr>
              <a:t>impairment loss </a:t>
            </a:r>
            <a:r>
              <a:rPr lang="en-US" sz="2200" b="0" dirty="0">
                <a:latin typeface="Liberation Sans" panose="020B0604020202020204" pitchFamily="34" charset="0"/>
              </a:rPr>
              <a:t>is the carrying amount of the asset less the recoverable amount of the impaired asset.</a:t>
            </a:r>
            <a:endParaRPr lang="en-US" altLang="en-US" sz="2200" b="0" dirty="0">
              <a:latin typeface="Liberation Sans" panose="020B0604020202020204" pitchFamily="34" charset="0"/>
            </a:endParaRPr>
          </a:p>
        </p:txBody>
      </p:sp>
      <p:sp>
        <p:nvSpPr>
          <p:cNvPr id="1264649" name="Line 9"/>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
        <p:nvSpPr>
          <p:cNvPr id="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454400"/>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5"/>
          <p:cNvSpPr txBox="1">
            <a:spLocks noChangeArrowheads="1"/>
          </p:cNvSpPr>
          <p:nvPr/>
        </p:nvSpPr>
        <p:spPr bwMode="auto">
          <a:xfrm>
            <a:off x="609600" y="4648200"/>
            <a:ext cx="8013700" cy="1607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457200" indent="-457200" algn="l" defTabSz="454025">
              <a:lnSpc>
                <a:spcPct val="120000"/>
              </a:lnSpc>
              <a:spcBef>
                <a:spcPct val="40000"/>
              </a:spcBef>
              <a:buClr>
                <a:schemeClr val="tx1"/>
              </a:buClr>
              <a:defRPr sz="2100">
                <a:solidFill>
                  <a:schemeClr val="tx1"/>
                </a:solidFill>
                <a:effectLst/>
                <a:latin typeface="Arial" charset="0"/>
              </a:defRPr>
            </a:lvl1pPr>
            <a:lvl2pPr marL="14843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2pPr>
            <a:lvl3pPr marL="20558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3pPr>
            <a:lvl4pPr marL="26273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4pPr>
            <a:lvl5pPr marL="3198813" indent="-457200" algn="l" defTabSz="454025">
              <a:defRPr sz="2400">
                <a:solidFill>
                  <a:schemeClr val="tx1"/>
                </a:solidFill>
                <a:effectLst>
                  <a:outerShdw blurRad="38100" dist="38100" dir="2700000" algn="tl">
                    <a:srgbClr val="000000">
                      <a:alpha val="43137"/>
                    </a:srgbClr>
                  </a:outerShdw>
                </a:effectLst>
                <a:latin typeface="Times New Roman" pitchFamily="18" charset="0"/>
              </a:defRPr>
            </a:lvl5pPr>
            <a:lvl6pPr marL="36560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6pPr>
            <a:lvl7pPr marL="41132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7pPr>
            <a:lvl8pPr marL="45704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8pPr>
            <a:lvl9pPr marL="5027613" indent="-457200" defTabSz="454025" eaLnBrk="0" fontAlgn="base" hangingPunct="0">
              <a:spcBef>
                <a:spcPct val="0"/>
              </a:spcBef>
              <a:spcAft>
                <a:spcPct val="0"/>
              </a:spcAft>
              <a:defRPr sz="2400">
                <a:solidFill>
                  <a:schemeClr val="tx1"/>
                </a:solidFill>
                <a:effectLst>
                  <a:outerShdw blurRad="38100" dist="38100" dir="2700000" algn="tl">
                    <a:srgbClr val="000000">
                      <a:alpha val="43137"/>
                    </a:srgbClr>
                  </a:outerShdw>
                </a:effectLst>
                <a:latin typeface="Times New Roman" pitchFamily="18" charset="0"/>
              </a:defRPr>
            </a:lvl9pPr>
          </a:lstStyle>
          <a:p>
            <a:pPr marL="0" indent="0">
              <a:spcBef>
                <a:spcPts val="1200"/>
              </a:spcBef>
            </a:pPr>
            <a:r>
              <a:rPr lang="en-US" dirty="0">
                <a:latin typeface="Liberation Sans" panose="020B0604020202020204" pitchFamily="34" charset="0"/>
              </a:rPr>
              <a:t>Fair value less costs to sell </a:t>
            </a:r>
            <a:r>
              <a:rPr lang="en-US" b="0" dirty="0">
                <a:latin typeface="Liberation Sans" panose="020B0604020202020204" pitchFamily="34" charset="0"/>
              </a:rPr>
              <a:t>means what the asset could be sold for after deducting costs of disposal. </a:t>
            </a:r>
            <a:r>
              <a:rPr lang="en-US" dirty="0">
                <a:latin typeface="Liberation Sans" panose="020B0604020202020204" pitchFamily="34" charset="0"/>
              </a:rPr>
              <a:t>Value-in-use</a:t>
            </a:r>
            <a:r>
              <a:rPr lang="en-US" b="0" dirty="0">
                <a:latin typeface="Liberation Sans" panose="020B0604020202020204" pitchFamily="34" charset="0"/>
              </a:rPr>
              <a:t> is the present value of cash ﬂows expected from the future use and eventual sale of the asset at the end of its useful life. </a:t>
            </a:r>
            <a:endParaRPr lang="en-US" altLang="en-US" b="0" dirty="0">
              <a:latin typeface="Liberation Sans" panose="020B0604020202020204" pitchFamily="34" charset="0"/>
            </a:endParaRPr>
          </a:p>
        </p:txBody>
      </p:sp>
      <p:sp>
        <p:nvSpPr>
          <p:cNvPr id="1264649" name="Line 9"/>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20800"/>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Tree>
    <p:extLst>
      <p:ext uri="{BB962C8B-B14F-4D97-AF65-F5344CB8AC3E}">
        <p14:creationId xmlns:p14="http://schemas.microsoft.com/office/powerpoint/2010/main" val="1044238398"/>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AA29-D2E8-4E08-97DE-017813B0E586}"/>
              </a:ext>
            </a:extLst>
          </p:cNvPr>
          <p:cNvSpPr>
            <a:spLocks noGrp="1"/>
          </p:cNvSpPr>
          <p:nvPr>
            <p:ph type="title"/>
          </p:nvPr>
        </p:nvSpPr>
        <p:spPr/>
        <p:txBody>
          <a:bodyPr>
            <a:noAutofit/>
          </a:bodyPr>
          <a:lstStyle/>
          <a:p>
            <a:r>
              <a:rPr lang="en-US" sz="3600" dirty="0"/>
              <a:t>R&amp;D spending</a:t>
            </a:r>
            <a:r>
              <a:rPr lang="zh-CN" altLang="en-US" sz="3600" dirty="0"/>
              <a:t> 研发支出</a:t>
            </a:r>
            <a:endParaRPr lang="en-US" sz="3600" dirty="0"/>
          </a:p>
        </p:txBody>
      </p:sp>
      <p:sp>
        <p:nvSpPr>
          <p:cNvPr id="13" name="Content Placeholder 12">
            <a:extLst>
              <a:ext uri="{FF2B5EF4-FFF2-40B4-BE49-F238E27FC236}">
                <a16:creationId xmlns:a16="http://schemas.microsoft.com/office/drawing/2014/main" id="{EF8865D9-AB3E-4E1A-AC57-6578C6E6033F}"/>
              </a:ext>
            </a:extLst>
          </p:cNvPr>
          <p:cNvSpPr>
            <a:spLocks noGrp="1"/>
          </p:cNvSpPr>
          <p:nvPr>
            <p:ph idx="1"/>
          </p:nvPr>
        </p:nvSpPr>
        <p:spPr/>
        <p:txBody>
          <a:bodyPr/>
          <a:lstStyle/>
          <a:p>
            <a:endParaRPr lang="en-US"/>
          </a:p>
        </p:txBody>
      </p:sp>
      <p:sp>
        <p:nvSpPr>
          <p:cNvPr id="14" name="Content Placeholder 13">
            <a:extLst>
              <a:ext uri="{FF2B5EF4-FFF2-40B4-BE49-F238E27FC236}">
                <a16:creationId xmlns:a16="http://schemas.microsoft.com/office/drawing/2014/main" id="{80A5DAD2-F9CB-491B-A42F-4D5D823F40F0}"/>
              </a:ext>
            </a:extLst>
          </p:cNvPr>
          <p:cNvSpPr>
            <a:spLocks noGrp="1"/>
          </p:cNvSpPr>
          <p:nvPr>
            <p:ph idx="13"/>
          </p:nvPr>
        </p:nvSpPr>
        <p:spPr/>
        <p:txBody>
          <a:bodyPr/>
          <a:lstStyle/>
          <a:p>
            <a:endParaRPr lang="en-US"/>
          </a:p>
        </p:txBody>
      </p:sp>
      <p:sp>
        <p:nvSpPr>
          <p:cNvPr id="15" name="Content Placeholder 14">
            <a:extLst>
              <a:ext uri="{FF2B5EF4-FFF2-40B4-BE49-F238E27FC236}">
                <a16:creationId xmlns:a16="http://schemas.microsoft.com/office/drawing/2014/main" id="{6B07E490-AA6B-4632-9341-822A92546668}"/>
              </a:ext>
            </a:extLst>
          </p:cNvPr>
          <p:cNvSpPr>
            <a:spLocks noGrp="1"/>
          </p:cNvSpPr>
          <p:nvPr>
            <p:ph idx="14"/>
          </p:nvPr>
        </p:nvSpPr>
        <p:spPr/>
        <p:txBody>
          <a:bodyPr/>
          <a:lstStyle/>
          <a:p>
            <a:endParaRPr lang="en-US" dirty="0"/>
          </a:p>
        </p:txBody>
      </p:sp>
      <p:pic>
        <p:nvPicPr>
          <p:cNvPr id="1026" name="Picture 2">
            <a:extLst>
              <a:ext uri="{FF2B5EF4-FFF2-40B4-BE49-F238E27FC236}">
                <a16:creationId xmlns:a16="http://schemas.microsoft.com/office/drawing/2014/main" id="{47AB2BA4-244F-41CC-BF0D-963CB416B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905000"/>
            <a:ext cx="3886200" cy="4191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C2563CB-0BD7-4F21-80C6-50C34F09DD2D}"/>
              </a:ext>
            </a:extLst>
          </p:cNvPr>
          <p:cNvPicPr>
            <a:picLocks noGrp="1" noChangeAspect="1" noChangeArrowheads="1"/>
          </p:cNvPicPr>
          <p:nvPr>
            <p:ph idx="15"/>
          </p:nvPr>
        </p:nvPicPr>
        <p:blipFill>
          <a:blip r:embed="rId3">
            <a:extLst>
              <a:ext uri="{28A0092B-C50C-407E-A947-70E740481C1C}">
                <a14:useLocalDpi xmlns:a14="http://schemas.microsoft.com/office/drawing/2010/main" val="0"/>
              </a:ext>
            </a:extLst>
          </a:blip>
          <a:srcRect/>
          <a:stretch>
            <a:fillRect/>
          </a:stretch>
        </p:blipFill>
        <p:spPr bwMode="auto">
          <a:xfrm>
            <a:off x="4838676" y="2025650"/>
            <a:ext cx="3610023" cy="393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31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09600" y="1295400"/>
            <a:ext cx="8077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rgbClr val="CC0000"/>
                </a:solidFill>
                <a:latin typeface="Liberation Sans" panose="020B0604020202020204" pitchFamily="34" charset="0"/>
              </a:rPr>
              <a:t>Illustration</a:t>
            </a:r>
            <a:r>
              <a:rPr lang="en-US" altLang="en-US" sz="2000" dirty="0">
                <a:solidFill>
                  <a:srgbClr val="800000"/>
                </a:solidFill>
                <a:latin typeface="Liberation Sans" panose="020B0604020202020204" pitchFamily="34" charset="0"/>
              </a:rPr>
              <a:t>: </a:t>
            </a:r>
            <a:r>
              <a:rPr lang="en-US" altLang="en-US" sz="2000" b="0" dirty="0">
                <a:effectLst/>
                <a:latin typeface="Liberation Sans" panose="020B0604020202020204" pitchFamily="34" charset="0"/>
              </a:rPr>
              <a:t>Lerch SE has a patent on how to extract oil from shale rock, with a carrying value of €5,000,000 at the end of 2018. Unfortunately, several recent non-shale-oil discoveries adversely affected the demand for shale-oil technology, indicating that the patent is impaired. Lerch determines the recoverable amount for the patent, based on value-in-use (because there is no active market for the patent). Lerch estimates the patent’s value-in-use at €2,000,000, based on the discounted expected net future cash flows at its market rate of interest.</a:t>
            </a:r>
          </a:p>
        </p:txBody>
      </p:sp>
      <p:sp>
        <p:nvSpPr>
          <p:cNvPr id="1357835"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7"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Tree>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0"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35288"/>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6662" name="Rectangle 22"/>
          <p:cNvSpPr>
            <a:spLocks noChangeArrowheads="1"/>
          </p:cNvSpPr>
          <p:nvPr/>
        </p:nvSpPr>
        <p:spPr bwMode="auto">
          <a:xfrm>
            <a:off x="1558925" y="27717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€5,000,000</a:t>
            </a:r>
          </a:p>
        </p:txBody>
      </p:sp>
      <p:sp>
        <p:nvSpPr>
          <p:cNvPr id="1136663" name="Rectangle 23"/>
          <p:cNvSpPr>
            <a:spLocks noChangeArrowheads="1"/>
          </p:cNvSpPr>
          <p:nvPr/>
        </p:nvSpPr>
        <p:spPr bwMode="auto">
          <a:xfrm>
            <a:off x="5086350" y="27717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€2,000,000</a:t>
            </a:r>
          </a:p>
        </p:txBody>
      </p:sp>
      <p:sp>
        <p:nvSpPr>
          <p:cNvPr id="1136664" name="Rectangle 24"/>
          <p:cNvSpPr>
            <a:spLocks noChangeArrowheads="1"/>
          </p:cNvSpPr>
          <p:nvPr/>
        </p:nvSpPr>
        <p:spPr bwMode="auto">
          <a:xfrm>
            <a:off x="4076700" y="58054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136665" name="Rectangle 25"/>
          <p:cNvSpPr>
            <a:spLocks noChangeArrowheads="1"/>
          </p:cNvSpPr>
          <p:nvPr/>
        </p:nvSpPr>
        <p:spPr bwMode="auto">
          <a:xfrm>
            <a:off x="6311900" y="58054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€2,000,000</a:t>
            </a:r>
          </a:p>
        </p:txBody>
      </p:sp>
      <p:sp>
        <p:nvSpPr>
          <p:cNvPr id="1136666" name="AutoShape 26"/>
          <p:cNvSpPr>
            <a:spLocks/>
          </p:cNvSpPr>
          <p:nvPr/>
        </p:nvSpPr>
        <p:spPr bwMode="auto">
          <a:xfrm rot="16200000">
            <a:off x="3848100" y="3571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CC0000"/>
              </a:solidFill>
              <a:latin typeface="Liberation Sans" panose="020B0604020202020204" pitchFamily="34" charset="0"/>
            </a:endParaRPr>
          </a:p>
        </p:txBody>
      </p:sp>
      <p:sp>
        <p:nvSpPr>
          <p:cNvPr id="1136667" name="Rectangle 27"/>
          <p:cNvSpPr>
            <a:spLocks noChangeArrowheads="1"/>
          </p:cNvSpPr>
          <p:nvPr/>
        </p:nvSpPr>
        <p:spPr bwMode="auto">
          <a:xfrm>
            <a:off x="3340100" y="2071688"/>
            <a:ext cx="32194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€3,000,000 </a:t>
            </a:r>
            <a:r>
              <a:rPr lang="en-US" altLang="en-US" dirty="0">
                <a:solidFill>
                  <a:srgbClr val="CC0000"/>
                </a:solidFill>
                <a:effectLst/>
                <a:latin typeface="Liberation Sans" panose="020B0604020202020204" pitchFamily="34" charset="0"/>
              </a:rPr>
              <a:t>Impairment Loss</a:t>
            </a:r>
          </a:p>
        </p:txBody>
      </p:sp>
      <p:sp>
        <p:nvSpPr>
          <p:cNvPr id="1136669" name="Text Box 29"/>
          <p:cNvSpPr txBox="1">
            <a:spLocks noChangeArrowheads="1"/>
          </p:cNvSpPr>
          <p:nvPr/>
        </p:nvSpPr>
        <p:spPr bwMode="auto">
          <a:xfrm>
            <a:off x="609600" y="1371600"/>
            <a:ext cx="83058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en-US" sz="2100" dirty="0">
                <a:effectLst/>
                <a:latin typeface="Liberation Sans" panose="020B0604020202020204" pitchFamily="34" charset="0"/>
              </a:rPr>
              <a:t>Calculate the impairment loss</a:t>
            </a:r>
            <a:r>
              <a:rPr lang="en-US" altLang="en-US" sz="2100" b="0" dirty="0">
                <a:effectLst/>
                <a:latin typeface="Liberation Sans" panose="020B0604020202020204" pitchFamily="34" charset="0"/>
              </a:rPr>
              <a:t> (based on value-in-use).</a:t>
            </a:r>
          </a:p>
        </p:txBody>
      </p:sp>
      <p:sp>
        <p:nvSpPr>
          <p:cNvPr id="14"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8"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Tree>
    <p:extLst>
      <p:ext uri="{BB962C8B-B14F-4D97-AF65-F5344CB8AC3E}">
        <p14:creationId xmlns:p14="http://schemas.microsoft.com/office/powerpoint/2010/main" val="19953386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6662"/>
                                        </p:tgtEl>
                                        <p:attrNameLst>
                                          <p:attrName>style.visibility</p:attrName>
                                        </p:attrNameLst>
                                      </p:cBhvr>
                                      <p:to>
                                        <p:strVal val="visible"/>
                                      </p:to>
                                    </p:set>
                                    <p:animEffect transition="in" filter="wipe(left)">
                                      <p:cBhvr>
                                        <p:cTn id="7" dur="500"/>
                                        <p:tgtEl>
                                          <p:spTgt spid="11366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665"/>
                                        </p:tgtEl>
                                        <p:attrNameLst>
                                          <p:attrName>style.visibility</p:attrName>
                                        </p:attrNameLst>
                                      </p:cBhvr>
                                      <p:to>
                                        <p:strVal val="visible"/>
                                      </p:to>
                                    </p:set>
                                    <p:animEffect transition="in" filter="wipe(left)">
                                      <p:cBhvr>
                                        <p:cTn id="12" dur="500"/>
                                        <p:tgtEl>
                                          <p:spTgt spid="113666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663"/>
                                        </p:tgtEl>
                                        <p:attrNameLst>
                                          <p:attrName>style.visibility</p:attrName>
                                        </p:attrNameLst>
                                      </p:cBhvr>
                                      <p:to>
                                        <p:strVal val="visible"/>
                                      </p:to>
                                    </p:set>
                                    <p:animEffect transition="in" filter="wipe(left)">
                                      <p:cBhvr>
                                        <p:cTn id="17" dur="500"/>
                                        <p:tgtEl>
                                          <p:spTgt spid="11366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36666"/>
                                        </p:tgtEl>
                                        <p:attrNameLst>
                                          <p:attrName>style.visibility</p:attrName>
                                        </p:attrNameLst>
                                      </p:cBhvr>
                                      <p:to>
                                        <p:strVal val="visible"/>
                                      </p:to>
                                    </p:set>
                                    <p:animEffect transition="in" filter="wipe(down)">
                                      <p:cBhvr>
                                        <p:cTn id="22" dur="500"/>
                                        <p:tgtEl>
                                          <p:spTgt spid="1136666"/>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136667"/>
                                        </p:tgtEl>
                                        <p:attrNameLst>
                                          <p:attrName>style.visibility</p:attrName>
                                        </p:attrNameLst>
                                      </p:cBhvr>
                                      <p:to>
                                        <p:strVal val="visible"/>
                                      </p:to>
                                    </p:set>
                                    <p:animEffect transition="in" filter="wipe(left)">
                                      <p:cBhvr>
                                        <p:cTn id="26" dur="500"/>
                                        <p:tgtEl>
                                          <p:spTgt spid="1136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2" grpId="0" animBg="1"/>
      <p:bldP spid="1136663" grpId="0" animBg="1"/>
      <p:bldP spid="1136665" grpId="0" animBg="1"/>
      <p:bldP spid="1136666" grpId="0" animBg="1"/>
      <p:bldP spid="113666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95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35288"/>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15"/>
          <p:cNvSpPr>
            <a:spLocks noChangeArrowheads="1"/>
          </p:cNvSpPr>
          <p:nvPr/>
        </p:nvSpPr>
        <p:spPr bwMode="auto">
          <a:xfrm>
            <a:off x="752475" y="4203965"/>
            <a:ext cx="7086600" cy="1981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19590" name="Rectangle 6"/>
          <p:cNvSpPr>
            <a:spLocks noChangeArrowheads="1"/>
          </p:cNvSpPr>
          <p:nvPr/>
        </p:nvSpPr>
        <p:spPr bwMode="auto">
          <a:xfrm>
            <a:off x="1558925" y="27717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€5,000,000</a:t>
            </a:r>
          </a:p>
        </p:txBody>
      </p:sp>
      <p:sp>
        <p:nvSpPr>
          <p:cNvPr id="1219591" name="Rectangle 7"/>
          <p:cNvSpPr>
            <a:spLocks noChangeArrowheads="1"/>
          </p:cNvSpPr>
          <p:nvPr/>
        </p:nvSpPr>
        <p:spPr bwMode="auto">
          <a:xfrm>
            <a:off x="5086350" y="27717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€2,000,000</a:t>
            </a:r>
          </a:p>
        </p:txBody>
      </p:sp>
      <p:sp>
        <p:nvSpPr>
          <p:cNvPr id="1219592" name="Rectangle 8"/>
          <p:cNvSpPr>
            <a:spLocks noChangeArrowheads="1"/>
          </p:cNvSpPr>
          <p:nvPr/>
        </p:nvSpPr>
        <p:spPr bwMode="auto">
          <a:xfrm>
            <a:off x="4076700" y="58054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19593" name="Rectangle 9"/>
          <p:cNvSpPr>
            <a:spLocks noChangeArrowheads="1"/>
          </p:cNvSpPr>
          <p:nvPr/>
        </p:nvSpPr>
        <p:spPr bwMode="auto">
          <a:xfrm>
            <a:off x="6311900" y="58054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$2,000,000</a:t>
            </a:r>
          </a:p>
        </p:txBody>
      </p:sp>
      <p:sp>
        <p:nvSpPr>
          <p:cNvPr id="1219594" name="AutoShape 10"/>
          <p:cNvSpPr>
            <a:spLocks/>
          </p:cNvSpPr>
          <p:nvPr/>
        </p:nvSpPr>
        <p:spPr bwMode="auto">
          <a:xfrm rot="16200000">
            <a:off x="3848100" y="3571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CC0000"/>
              </a:solidFill>
              <a:latin typeface="Liberation Sans" panose="020B0604020202020204" pitchFamily="34" charset="0"/>
            </a:endParaRPr>
          </a:p>
        </p:txBody>
      </p:sp>
      <p:sp>
        <p:nvSpPr>
          <p:cNvPr id="1219595" name="Rectangle 11"/>
          <p:cNvSpPr>
            <a:spLocks noChangeArrowheads="1"/>
          </p:cNvSpPr>
          <p:nvPr/>
        </p:nvSpPr>
        <p:spPr bwMode="auto">
          <a:xfrm>
            <a:off x="3340100" y="2071688"/>
            <a:ext cx="32194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€3,000,000 </a:t>
            </a:r>
            <a:r>
              <a:rPr lang="en-US" altLang="en-US" dirty="0">
                <a:solidFill>
                  <a:srgbClr val="CC0000"/>
                </a:solidFill>
                <a:effectLst/>
                <a:latin typeface="Liberation Sans" panose="020B0604020202020204" pitchFamily="34" charset="0"/>
              </a:rPr>
              <a:t>Impairment Loss</a:t>
            </a:r>
          </a:p>
        </p:txBody>
      </p:sp>
      <p:sp>
        <p:nvSpPr>
          <p:cNvPr id="1219596" name="Text Box 12"/>
          <p:cNvSpPr txBox="1">
            <a:spLocks noChangeArrowheads="1"/>
          </p:cNvSpPr>
          <p:nvPr/>
        </p:nvSpPr>
        <p:spPr bwMode="auto">
          <a:xfrm>
            <a:off x="609600" y="1371600"/>
            <a:ext cx="8305800"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en-US" sz="2100" dirty="0">
                <a:effectLst/>
                <a:latin typeface="Liberation Sans" panose="020B0604020202020204" pitchFamily="34" charset="0"/>
              </a:rPr>
              <a:t>Calculate the impairment loss</a:t>
            </a:r>
            <a:r>
              <a:rPr lang="en-US" altLang="en-US" sz="2100" b="0" dirty="0">
                <a:effectLst/>
                <a:latin typeface="Liberation Sans" panose="020B0604020202020204" pitchFamily="34" charset="0"/>
              </a:rPr>
              <a:t> (based on value-in-use).</a:t>
            </a:r>
          </a:p>
        </p:txBody>
      </p:sp>
      <p:sp>
        <p:nvSpPr>
          <p:cNvPr id="15"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9" name="Rectangle 14"/>
          <p:cNvSpPr>
            <a:spLocks noChangeArrowheads="1"/>
          </p:cNvSpPr>
          <p:nvPr/>
        </p:nvSpPr>
        <p:spPr bwMode="auto">
          <a:xfrm>
            <a:off x="914400" y="5334000"/>
            <a:ext cx="7467600" cy="1384995"/>
          </a:xfrm>
          <a:prstGeom prst="rect">
            <a:avLst/>
          </a:prstGeom>
          <a:solidFill>
            <a:schemeClr val="bg1"/>
          </a:solidFill>
          <a:ln>
            <a:noFill/>
          </a:ln>
          <a:effectLst/>
          <a:extLs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spcBef>
                <a:spcPts val="0"/>
              </a:spcBef>
              <a:spcAft>
                <a:spcPts val="0"/>
              </a:spcAft>
              <a:buSzPct val="80000"/>
            </a:pPr>
            <a:r>
              <a:rPr lang="en-US" altLang="en-US" sz="2100" b="0" dirty="0">
                <a:solidFill>
                  <a:schemeClr val="folHlink"/>
                </a:solidFill>
                <a:effectLst/>
                <a:latin typeface="Liberation Sans" panose="020B0604020202020204" pitchFamily="34" charset="0"/>
              </a:rPr>
              <a:t>Loss on Impairment 	3,000,000</a:t>
            </a:r>
          </a:p>
          <a:p>
            <a:pPr>
              <a:spcBef>
                <a:spcPts val="0"/>
              </a:spcBef>
              <a:spcAft>
                <a:spcPts val="0"/>
              </a:spcAft>
              <a:buSzPct val="80000"/>
            </a:pPr>
            <a:r>
              <a:rPr lang="en-US" altLang="en-US" sz="2100" b="0" dirty="0" err="1">
                <a:solidFill>
                  <a:schemeClr val="folHlink"/>
                </a:solidFill>
                <a:latin typeface="Liberation Sans" panose="020B0604020202020204" pitchFamily="34" charset="0"/>
              </a:rPr>
              <a:t>资产减值损失</a:t>
            </a:r>
            <a:endParaRPr lang="en-US" altLang="en-US" sz="2100" b="0" dirty="0">
              <a:solidFill>
                <a:schemeClr val="folHlink"/>
              </a:solidFill>
              <a:effectLst/>
              <a:latin typeface="Liberation Sans" panose="020B0604020202020204" pitchFamily="34" charset="0"/>
            </a:endParaRPr>
          </a:p>
          <a:p>
            <a:pPr>
              <a:spcBef>
                <a:spcPts val="0"/>
              </a:spcBef>
              <a:spcAft>
                <a:spcPts val="0"/>
              </a:spcAft>
            </a:pPr>
            <a:r>
              <a:rPr lang="en-US" altLang="en-US" sz="2100" b="0" dirty="0">
                <a:solidFill>
                  <a:schemeClr val="folHlink"/>
                </a:solidFill>
                <a:effectLst/>
                <a:latin typeface="Liberation Sans" panose="020B0604020202020204" pitchFamily="34" charset="0"/>
              </a:rPr>
              <a:t>	</a:t>
            </a:r>
            <a:r>
              <a:rPr lang="en-US" altLang="en-US" sz="2100" b="0" dirty="0">
                <a:solidFill>
                  <a:schemeClr val="folHlink"/>
                </a:solidFill>
                <a:latin typeface="Liberation Sans" panose="020B0604020202020204" pitchFamily="34" charset="0"/>
              </a:rPr>
              <a:t>Patents</a:t>
            </a:r>
            <a:r>
              <a:rPr lang="en-US" altLang="en-US" sz="2100" b="0" dirty="0">
                <a:solidFill>
                  <a:schemeClr val="folHlink"/>
                </a:solidFill>
                <a:effectLst/>
                <a:latin typeface="Liberation Sans" panose="020B0604020202020204" pitchFamily="34" charset="0"/>
              </a:rPr>
              <a:t>		3,000,000</a:t>
            </a:r>
          </a:p>
          <a:p>
            <a:pPr>
              <a:spcBef>
                <a:spcPts val="0"/>
              </a:spcBef>
              <a:spcAft>
                <a:spcPts val="0"/>
              </a:spcAft>
            </a:pPr>
            <a:r>
              <a:rPr lang="zh-CN" altLang="en-US" sz="2100" b="0" dirty="0">
                <a:solidFill>
                  <a:schemeClr val="folHlink"/>
                </a:solidFill>
                <a:latin typeface="Liberation Sans" panose="020B0604020202020204" pitchFamily="34" charset="0"/>
              </a:rPr>
              <a:t>       无形资产减值准备</a:t>
            </a:r>
            <a:r>
              <a:rPr lang="en-US" altLang="zh-CN" sz="2100" b="0" dirty="0">
                <a:solidFill>
                  <a:schemeClr val="folHlink"/>
                </a:solidFill>
                <a:latin typeface="Liberation Sans" panose="020B0604020202020204" pitchFamily="34" charset="0"/>
              </a:rPr>
              <a:t>——</a:t>
            </a:r>
            <a:r>
              <a:rPr lang="zh-CN" altLang="en-US" sz="2100" b="0" dirty="0">
                <a:solidFill>
                  <a:schemeClr val="folHlink"/>
                </a:solidFill>
                <a:latin typeface="Liberation Sans" panose="020B0604020202020204" pitchFamily="34" charset="0"/>
              </a:rPr>
              <a:t>专利权</a:t>
            </a:r>
            <a:endParaRPr lang="en-US" altLang="en-US" sz="2100" b="0" dirty="0">
              <a:solidFill>
                <a:schemeClr val="folHlink"/>
              </a:solidFill>
              <a:effectLst/>
              <a:latin typeface="Liberation Sans" panose="020B0604020202020204" pitchFamily="34" charset="0"/>
            </a:endParaRPr>
          </a:p>
        </p:txBody>
      </p:sp>
      <p:sp>
        <p:nvSpPr>
          <p:cNvPr id="20" name="Rectangle 14"/>
          <p:cNvSpPr>
            <a:spLocks noChangeArrowheads="1"/>
          </p:cNvSpPr>
          <p:nvPr/>
        </p:nvSpPr>
        <p:spPr bwMode="auto">
          <a:xfrm>
            <a:off x="784901" y="4407165"/>
            <a:ext cx="7467600" cy="496290"/>
          </a:xfrm>
          <a:prstGeom prst="rect">
            <a:avLst/>
          </a:prstGeom>
          <a:solidFill>
            <a:schemeClr val="bg1"/>
          </a:solidFill>
          <a:ln>
            <a:noFill/>
          </a:ln>
          <a:effec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b="0" dirty="0">
                <a:solidFill>
                  <a:schemeClr val="folHlink"/>
                </a:solidFill>
                <a:effectLst/>
                <a:latin typeface="Liberation Sans" panose="020B0604020202020204" pitchFamily="34" charset="0"/>
              </a:rPr>
              <a:t>Lerch makes the following entry to record the impairment.</a:t>
            </a:r>
          </a:p>
        </p:txBody>
      </p:sp>
      <p:sp>
        <p:nvSpPr>
          <p:cNvPr id="23"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graphicFrame>
        <p:nvGraphicFramePr>
          <p:cNvPr id="2" name="Table 1">
            <a:extLst>
              <a:ext uri="{FF2B5EF4-FFF2-40B4-BE49-F238E27FC236}">
                <a16:creationId xmlns:a16="http://schemas.microsoft.com/office/drawing/2014/main" id="{DDA85515-5745-E321-7A67-FD379A454342}"/>
              </a:ext>
            </a:extLst>
          </p:cNvPr>
          <p:cNvGraphicFramePr>
            <a:graphicFrameLocks noGrp="1"/>
          </p:cNvGraphicFramePr>
          <p:nvPr>
            <p:extLst>
              <p:ext uri="{D42A27DB-BD31-4B8C-83A1-F6EECF244321}">
                <p14:modId xmlns:p14="http://schemas.microsoft.com/office/powerpoint/2010/main" val="2241422475"/>
              </p:ext>
            </p:extLst>
          </p:nvPr>
        </p:nvGraphicFramePr>
        <p:xfrm>
          <a:off x="178542" y="4988050"/>
          <a:ext cx="8051058" cy="370840"/>
        </p:xfrm>
        <a:graphic>
          <a:graphicData uri="http://schemas.openxmlformats.org/drawingml/2006/table">
            <a:tbl>
              <a:tblPr firstRow="1" bandRow="1">
                <a:tableStyleId>{5C22544A-7EE6-4342-B048-85BDC9FD1C3A}</a:tableStyleId>
              </a:tblPr>
              <a:tblGrid>
                <a:gridCol w="1195702">
                  <a:extLst>
                    <a:ext uri="{9D8B030D-6E8A-4147-A177-3AD203B41FA5}">
                      <a16:colId xmlns:a16="http://schemas.microsoft.com/office/drawing/2014/main" val="1157600102"/>
                    </a:ext>
                  </a:extLst>
                </a:gridCol>
                <a:gridCol w="4188356">
                  <a:extLst>
                    <a:ext uri="{9D8B030D-6E8A-4147-A177-3AD203B41FA5}">
                      <a16:colId xmlns:a16="http://schemas.microsoft.com/office/drawing/2014/main" val="741349817"/>
                    </a:ext>
                  </a:extLst>
                </a:gridCol>
                <a:gridCol w="1551012">
                  <a:extLst>
                    <a:ext uri="{9D8B030D-6E8A-4147-A177-3AD203B41FA5}">
                      <a16:colId xmlns:a16="http://schemas.microsoft.com/office/drawing/2014/main" val="273596706"/>
                    </a:ext>
                  </a:extLst>
                </a:gridCol>
                <a:gridCol w="1115988">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extLst>
      <p:ext uri="{BB962C8B-B14F-4D97-AF65-F5344CB8AC3E}">
        <p14:creationId xmlns:p14="http://schemas.microsoft.com/office/powerpoint/2010/main" val="41436978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left)">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 y="4038600"/>
            <a:ext cx="8382000" cy="1662890"/>
          </a:xfrm>
          <a:prstGeom prst="rect">
            <a:avLst/>
          </a:prstGeom>
          <a:ln w="19050">
            <a:solidFill>
              <a:schemeClr val="tx1"/>
            </a:solidFill>
          </a:ln>
        </p:spPr>
      </p:pic>
      <p:sp>
        <p:nvSpPr>
          <p:cNvPr id="1220622" name="Text Box 14"/>
          <p:cNvSpPr txBox="1">
            <a:spLocks noChangeArrowheads="1"/>
          </p:cNvSpPr>
          <p:nvPr/>
        </p:nvSpPr>
        <p:spPr bwMode="auto">
          <a:xfrm>
            <a:off x="609600" y="2027237"/>
            <a:ext cx="8229600" cy="1708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dirty="0">
                <a:solidFill>
                  <a:srgbClr val="CC0000"/>
                </a:solidFill>
                <a:effectLst/>
                <a:latin typeface="Liberation Sans" panose="020B0604020202020204" pitchFamily="34" charset="0"/>
              </a:rPr>
              <a:t>Illustration: </a:t>
            </a:r>
            <a:r>
              <a:rPr lang="en-US" altLang="en-US" sz="2100" b="0" dirty="0">
                <a:solidFill>
                  <a:srgbClr val="000000"/>
                </a:solidFill>
                <a:effectLst/>
                <a:latin typeface="Liberation Sans" panose="020B0604020202020204" pitchFamily="34" charset="0"/>
              </a:rPr>
              <a:t>The carrying value of the patent after impairment is €2,000,000. Lerch’s amortization is €400,000 (€2000,000 ÷ 5) over the remaining five years of the patent’s life. The amortization expense and carrying amount after the impairment is shown below:</a:t>
            </a:r>
          </a:p>
        </p:txBody>
      </p:sp>
      <p:sp>
        <p:nvSpPr>
          <p:cNvPr id="1220623" name="Text Box 15"/>
          <p:cNvSpPr txBox="1">
            <a:spLocks noChangeArrowheads="1"/>
          </p:cNvSpPr>
          <p:nvPr/>
        </p:nvSpPr>
        <p:spPr bwMode="auto">
          <a:xfrm>
            <a:off x="609600" y="1371600"/>
            <a:ext cx="7772400" cy="532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10000"/>
              </a:lnSpc>
              <a:spcBef>
                <a:spcPct val="30000"/>
              </a:spcBef>
              <a:spcAft>
                <a:spcPct val="20000"/>
              </a:spcAft>
              <a:buSzPct val="80000"/>
              <a:defRPr sz="2800">
                <a:solidFill>
                  <a:srgbClr val="800000"/>
                </a:solidFill>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solidFill>
                  <a:srgbClr val="CC0000"/>
                </a:solidFill>
                <a:latin typeface="Liberation Sans" panose="020B0604020202020204" pitchFamily="34" charset="0"/>
              </a:rPr>
              <a:t>Reversal of Impairment Loss</a:t>
            </a:r>
            <a:r>
              <a:rPr lang="zh-CN" altLang="en-US" dirty="0">
                <a:solidFill>
                  <a:srgbClr val="CC0000"/>
                </a:solidFill>
                <a:latin typeface="Liberation Sans" panose="020B0604020202020204" pitchFamily="34" charset="0"/>
              </a:rPr>
              <a:t> 减值损失转回</a:t>
            </a:r>
            <a:endParaRPr lang="en-US" altLang="en-US" dirty="0">
              <a:solidFill>
                <a:srgbClr val="CC0000"/>
              </a:solidFill>
              <a:latin typeface="Liberation Sans" panose="020B0604020202020204" pitchFamily="34" charset="0"/>
            </a:endParaRPr>
          </a:p>
        </p:txBody>
      </p:sp>
      <p:sp>
        <p:nvSpPr>
          <p:cNvPr id="1220628" name="Text Box 20"/>
          <p:cNvSpPr txBox="1">
            <a:spLocks noChangeArrowheads="1"/>
          </p:cNvSpPr>
          <p:nvPr/>
        </p:nvSpPr>
        <p:spPr bwMode="auto">
          <a:xfrm>
            <a:off x="299484" y="5768279"/>
            <a:ext cx="4424916" cy="461665"/>
          </a:xfrm>
          <a:prstGeom prst="rect">
            <a:avLst/>
          </a:prstGeom>
          <a:noFill/>
          <a:ln w="12700" algn="ctr">
            <a:noFill/>
            <a:miter lim="800000"/>
            <a:headEnd/>
            <a:tailEnd/>
          </a:ln>
          <a:effectLst/>
        </p:spPr>
        <p:txBody>
          <a:bodyPr wrap="square">
            <a:spAutoFit/>
          </a:bodyPr>
          <a:lstStyle/>
          <a:p>
            <a:pPr algn="l">
              <a:spcBef>
                <a:spcPts val="0"/>
              </a:spcBef>
            </a:pPr>
            <a:r>
              <a:rPr lang="en-US" altLang="en-US" sz="1200" dirty="0">
                <a:solidFill>
                  <a:srgbClr val="006666"/>
                </a:solidFill>
                <a:latin typeface="Liberation Sans" panose="020B0604020202020204" pitchFamily="34" charset="0"/>
              </a:rPr>
              <a:t>ILLUSTRATION 12.8 </a:t>
            </a:r>
          </a:p>
          <a:p>
            <a:pPr algn="l">
              <a:spcBef>
                <a:spcPts val="0"/>
              </a:spcBef>
            </a:pPr>
            <a:r>
              <a:rPr lang="en-US" altLang="en-US" sz="1200" b="0" dirty="0">
                <a:solidFill>
                  <a:schemeClr val="tx1"/>
                </a:solidFill>
                <a:latin typeface="Liberation Sans" panose="020B0604020202020204" pitchFamily="34" charset="0"/>
              </a:rPr>
              <a:t>Post-Impairment Carrying Value of Patent</a:t>
            </a:r>
          </a:p>
        </p:txBody>
      </p:sp>
      <p:sp>
        <p:nvSpPr>
          <p:cNvPr id="9"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3"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Tree>
    <p:extLst>
      <p:ext uri="{BB962C8B-B14F-4D97-AF65-F5344CB8AC3E}">
        <p14:creationId xmlns:p14="http://schemas.microsoft.com/office/powerpoint/2010/main" val="630401769"/>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636" name="Text Box 4"/>
          <p:cNvSpPr txBox="1">
            <a:spLocks noChangeArrowheads="1"/>
          </p:cNvSpPr>
          <p:nvPr/>
        </p:nvSpPr>
        <p:spPr bwMode="auto">
          <a:xfrm>
            <a:off x="533400" y="1791440"/>
            <a:ext cx="8077200" cy="169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b="0" dirty="0">
                <a:solidFill>
                  <a:srgbClr val="000000"/>
                </a:solidFill>
                <a:effectLst/>
                <a:latin typeface="Liberation Sans" panose="020B0604020202020204" pitchFamily="34" charset="0"/>
              </a:rPr>
              <a:t>Early in 2020, based on improving conditions in the market for shale-oil technology, Lerch remeasures the recoverable amount of the patent to be €1,750,000. In this case, Lerch reverses a portion of the recognized impairment loss.</a:t>
            </a:r>
          </a:p>
        </p:txBody>
      </p:sp>
      <p:sp>
        <p:nvSpPr>
          <p:cNvPr id="1221637" name="Text Box 5"/>
          <p:cNvSpPr txBox="1">
            <a:spLocks noChangeArrowheads="1"/>
          </p:cNvSpPr>
          <p:nvPr/>
        </p:nvSpPr>
        <p:spPr bwMode="auto">
          <a:xfrm>
            <a:off x="609600" y="1371600"/>
            <a:ext cx="7467600" cy="532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10000"/>
              </a:lnSpc>
              <a:spcBef>
                <a:spcPct val="30000"/>
              </a:spcBef>
              <a:spcAft>
                <a:spcPct val="20000"/>
              </a:spcAft>
              <a:buSzPct val="80000"/>
              <a:defRPr sz="2800">
                <a:solidFill>
                  <a:srgbClr val="800000"/>
                </a:solidFill>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solidFill>
                  <a:srgbClr val="CC0000"/>
                </a:solidFill>
                <a:latin typeface="Liberation Sans" panose="020B0604020202020204" pitchFamily="34" charset="0"/>
              </a:rPr>
              <a:t>Reversal of Impairment Loss</a:t>
            </a:r>
            <a:r>
              <a:rPr lang="zh-CN" altLang="en-US" dirty="0">
                <a:solidFill>
                  <a:srgbClr val="CC0000"/>
                </a:solidFill>
                <a:latin typeface="Liberation Sans" panose="020B0604020202020204" pitchFamily="34" charset="0"/>
              </a:rPr>
              <a:t> 减值损失转回</a:t>
            </a:r>
            <a:endParaRPr lang="en-US" altLang="en-US" dirty="0">
              <a:solidFill>
                <a:srgbClr val="CC0000"/>
              </a:solidFill>
              <a:latin typeface="Liberation Sans" panose="020B0604020202020204" pitchFamily="34" charset="0"/>
            </a:endParaRPr>
          </a:p>
        </p:txBody>
      </p:sp>
      <p:sp>
        <p:nvSpPr>
          <p:cNvPr id="1221640" name="Rectangle 8"/>
          <p:cNvSpPr>
            <a:spLocks noChangeArrowheads="1"/>
          </p:cNvSpPr>
          <p:nvPr/>
        </p:nvSpPr>
        <p:spPr bwMode="auto">
          <a:xfrm>
            <a:off x="914400" y="3631426"/>
            <a:ext cx="7467600" cy="1384995"/>
          </a:xfrm>
          <a:prstGeom prst="rect">
            <a:avLst/>
          </a:prstGeom>
          <a:solidFill>
            <a:schemeClr val="bg1"/>
          </a:solidFill>
          <a:ln>
            <a:noFill/>
          </a:ln>
          <a:effectLst/>
          <a:extLs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spcBef>
                <a:spcPts val="0"/>
              </a:spcBef>
            </a:pPr>
            <a:r>
              <a:rPr lang="en-US" altLang="en-US" sz="2100" b="0" dirty="0">
                <a:solidFill>
                  <a:schemeClr val="folHlink"/>
                </a:solidFill>
                <a:effectLst/>
                <a:latin typeface="Liberation Sans" panose="020B0604020202020204" pitchFamily="34" charset="0"/>
              </a:rPr>
              <a:t>Patents  </a:t>
            </a:r>
            <a:r>
              <a:rPr lang="en-US" altLang="en-US" sz="1900" b="0" dirty="0">
                <a:solidFill>
                  <a:schemeClr val="folHlink"/>
                </a:solidFill>
                <a:effectLst/>
                <a:latin typeface="Liberation Sans" panose="020B0604020202020204" pitchFamily="34" charset="0"/>
              </a:rPr>
              <a:t>(</a:t>
            </a:r>
            <a:r>
              <a:rPr lang="en-US" sz="2000" b="0" dirty="0">
                <a:latin typeface="Liberation Sans" panose="020B0604020202020204" pitchFamily="34" charset="0"/>
              </a:rPr>
              <a:t>€1,750,000 - €1,600,000</a:t>
            </a:r>
            <a:r>
              <a:rPr lang="en-US" altLang="en-US" sz="1900" b="0" dirty="0">
                <a:solidFill>
                  <a:schemeClr val="folHlink"/>
                </a:solidFill>
                <a:effectLst/>
                <a:latin typeface="Liberation Sans" panose="020B0604020202020204" pitchFamily="34" charset="0"/>
              </a:rPr>
              <a:t>)</a:t>
            </a:r>
            <a:r>
              <a:rPr lang="en-US" altLang="en-US" sz="2100" b="0" dirty="0">
                <a:solidFill>
                  <a:schemeClr val="folHlink"/>
                </a:solidFill>
                <a:effectLst/>
                <a:latin typeface="Liberation Sans" panose="020B0604020202020204" pitchFamily="34" charset="0"/>
              </a:rPr>
              <a:t>	150,000</a:t>
            </a:r>
          </a:p>
          <a:p>
            <a:pPr>
              <a:spcBef>
                <a:spcPts val="0"/>
              </a:spcBef>
            </a:pPr>
            <a:r>
              <a:rPr lang="en-US" altLang="en-US" sz="2100" b="0" dirty="0" err="1">
                <a:solidFill>
                  <a:schemeClr val="folHlink"/>
                </a:solidFill>
                <a:latin typeface="Liberation Sans" panose="020B0604020202020204" pitchFamily="34" charset="0"/>
              </a:rPr>
              <a:t>无形资产减值准备</a:t>
            </a:r>
            <a:r>
              <a:rPr lang="en-US" altLang="zh-CN" sz="2100" b="0" dirty="0">
                <a:solidFill>
                  <a:schemeClr val="folHlink"/>
                </a:solidFill>
                <a:latin typeface="Liberation Sans" panose="020B0604020202020204" pitchFamily="34" charset="0"/>
              </a:rPr>
              <a:t>——</a:t>
            </a:r>
            <a:r>
              <a:rPr lang="zh-CN" altLang="en-US" sz="2100" b="0" dirty="0">
                <a:solidFill>
                  <a:schemeClr val="folHlink"/>
                </a:solidFill>
                <a:latin typeface="Liberation Sans" panose="020B0604020202020204" pitchFamily="34" charset="0"/>
              </a:rPr>
              <a:t>专利权</a:t>
            </a:r>
            <a:endParaRPr lang="en-US" altLang="en-US" sz="2100" b="0" dirty="0">
              <a:solidFill>
                <a:schemeClr val="folHlink"/>
              </a:solidFill>
              <a:effectLst/>
              <a:latin typeface="Liberation Sans" panose="020B0604020202020204" pitchFamily="34" charset="0"/>
            </a:endParaRPr>
          </a:p>
          <a:p>
            <a:pPr>
              <a:spcBef>
                <a:spcPts val="0"/>
              </a:spcBef>
            </a:pPr>
            <a:r>
              <a:rPr lang="en-US" altLang="en-US" sz="2100" b="0" dirty="0">
                <a:solidFill>
                  <a:schemeClr val="folHlink"/>
                </a:solidFill>
                <a:effectLst/>
                <a:latin typeface="Liberation Sans" panose="020B0604020202020204" pitchFamily="34" charset="0"/>
              </a:rPr>
              <a:t>	Recovery of Impairment Loss 		150,000</a:t>
            </a:r>
          </a:p>
          <a:p>
            <a:pPr>
              <a:spcBef>
                <a:spcPts val="0"/>
              </a:spcBef>
            </a:pPr>
            <a:r>
              <a:rPr lang="zh-CN" altLang="en-US" sz="2100" b="0" dirty="0">
                <a:solidFill>
                  <a:schemeClr val="folHlink"/>
                </a:solidFill>
                <a:latin typeface="Liberation Sans" panose="020B0604020202020204" pitchFamily="34" charset="0"/>
              </a:rPr>
              <a:t>       资产减值损失</a:t>
            </a:r>
            <a:endParaRPr lang="en-US" altLang="en-US" sz="2100" b="0" dirty="0">
              <a:solidFill>
                <a:schemeClr val="folHlink"/>
              </a:solidFill>
              <a:effectLst/>
              <a:latin typeface="Liberation Sans" panose="020B0604020202020204" pitchFamily="34" charset="0"/>
            </a:endParaRPr>
          </a:p>
        </p:txBody>
      </p:sp>
      <p:sp>
        <p:nvSpPr>
          <p:cNvPr id="8"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2" name="Rectangle 7"/>
          <p:cNvSpPr>
            <a:spLocks noChangeArrowheads="1"/>
          </p:cNvSpPr>
          <p:nvPr/>
        </p:nvSpPr>
        <p:spPr bwMode="auto">
          <a:xfrm>
            <a:off x="609600" y="365052"/>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lnSpc>
                <a:spcPct val="110000"/>
              </a:lnSpc>
              <a:spcBef>
                <a:spcPct val="30000"/>
              </a:spcBef>
              <a:spcAft>
                <a:spcPct val="20000"/>
              </a:spcAft>
              <a:buSzPct val="80000"/>
            </a:pPr>
            <a:r>
              <a:rPr lang="en-US" altLang="en-US" sz="3200" dirty="0">
                <a:solidFill>
                  <a:srgbClr val="CC0000"/>
                </a:solidFill>
                <a:latin typeface="Liberation Sans" panose="020B0604020202020204" pitchFamily="34" charset="0"/>
              </a:rPr>
              <a:t>Impairment of Limited-Life Intangibles</a:t>
            </a:r>
          </a:p>
        </p:txBody>
      </p:sp>
      <p:sp>
        <p:nvSpPr>
          <p:cNvPr id="9" name="TextBox 8">
            <a:extLst>
              <a:ext uri="{FF2B5EF4-FFF2-40B4-BE49-F238E27FC236}">
                <a16:creationId xmlns:a16="http://schemas.microsoft.com/office/drawing/2014/main" id="{A348D16F-0200-4E19-974D-FFCEC08F6176}"/>
              </a:ext>
            </a:extLst>
          </p:cNvPr>
          <p:cNvSpPr txBox="1"/>
          <p:nvPr/>
        </p:nvSpPr>
        <p:spPr>
          <a:xfrm>
            <a:off x="457200" y="4921984"/>
            <a:ext cx="8534400" cy="1631216"/>
          </a:xfrm>
          <a:prstGeom prst="rect">
            <a:avLst/>
          </a:prstGeom>
          <a:noFill/>
        </p:spPr>
        <p:txBody>
          <a:bodyPr wrap="square">
            <a:spAutoFit/>
          </a:bodyPr>
          <a:lstStyle/>
          <a:p>
            <a:pPr marL="0" indent="0" algn="l">
              <a:lnSpc>
                <a:spcPct val="100000"/>
              </a:lnSpc>
              <a:spcBef>
                <a:spcPts val="624"/>
              </a:spcBef>
              <a:buNone/>
              <a:tabLst>
                <a:tab pos="168275" algn="l"/>
                <a:tab pos="2346325" algn="l"/>
                <a:tab pos="3140075" algn="l"/>
                <a:tab pos="4005263" algn="l"/>
                <a:tab pos="5197475" algn="l"/>
              </a:tabLst>
            </a:pPr>
            <a:r>
              <a:rPr lang="en-US" sz="2000" b="0" dirty="0">
                <a:latin typeface="Calibri" panose="020F0502020204030204" pitchFamily="34" charset="0"/>
              </a:rPr>
              <a:t>The recovery of the impairment loss is reported in the Other income and expense section of the income statement. The carrying value of the patent is now </a:t>
            </a:r>
            <a:r>
              <a:rPr lang="en-US" sz="2000" b="0" dirty="0">
                <a:latin typeface="Calibri" panose="020F0502020204030204" pitchFamily="34" charset="0"/>
                <a:cs typeface="Times New Roman" panose="02020603050405020304" pitchFamily="18" charset="0"/>
              </a:rPr>
              <a:t>€1,750,000 (€1,600,000 + €150,000).  Assuming the remaining life of the patent is four years, Lerch records €437,500 (€1,750,000 ÷ €4) of amortization expense in 2023.</a:t>
            </a:r>
            <a:endParaRPr lang="en-US" sz="2000" b="0" dirty="0">
              <a:latin typeface="Calibri" panose="020F0502020204030204" pitchFamily="34" charset="0"/>
            </a:endParaRPr>
          </a:p>
        </p:txBody>
      </p:sp>
      <p:graphicFrame>
        <p:nvGraphicFramePr>
          <p:cNvPr id="2" name="Table 1">
            <a:extLst>
              <a:ext uri="{FF2B5EF4-FFF2-40B4-BE49-F238E27FC236}">
                <a16:creationId xmlns:a16="http://schemas.microsoft.com/office/drawing/2014/main" id="{39CAD63E-D46E-7488-BFD6-82FEC6269958}"/>
              </a:ext>
            </a:extLst>
          </p:cNvPr>
          <p:cNvGraphicFramePr>
            <a:graphicFrameLocks noGrp="1"/>
          </p:cNvGraphicFramePr>
          <p:nvPr>
            <p:extLst>
              <p:ext uri="{D42A27DB-BD31-4B8C-83A1-F6EECF244321}">
                <p14:modId xmlns:p14="http://schemas.microsoft.com/office/powerpoint/2010/main" val="2027044568"/>
              </p:ext>
            </p:extLst>
          </p:nvPr>
        </p:nvGraphicFramePr>
        <p:xfrm>
          <a:off x="228600" y="3349534"/>
          <a:ext cx="7696200" cy="37084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1157600102"/>
                    </a:ext>
                  </a:extLst>
                </a:gridCol>
                <a:gridCol w="4343400">
                  <a:extLst>
                    <a:ext uri="{9D8B030D-6E8A-4147-A177-3AD203B41FA5}">
                      <a16:colId xmlns:a16="http://schemas.microsoft.com/office/drawing/2014/main" val="741349817"/>
                    </a:ext>
                  </a:extLst>
                </a:gridCol>
                <a:gridCol w="1143000">
                  <a:extLst>
                    <a:ext uri="{9D8B030D-6E8A-4147-A177-3AD203B41FA5}">
                      <a16:colId xmlns:a16="http://schemas.microsoft.com/office/drawing/2014/main" val="273596706"/>
                    </a:ext>
                  </a:extLst>
                </a:gridCol>
                <a:gridCol w="1066800">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extLst>
      <p:ext uri="{BB962C8B-B14F-4D97-AF65-F5344CB8AC3E}">
        <p14:creationId xmlns:p14="http://schemas.microsoft.com/office/powerpoint/2010/main" val="238804775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1640">
                                            <p:txEl>
                                              <p:pRg st="0" end="0"/>
                                            </p:txEl>
                                          </p:spTgt>
                                        </p:tgtEl>
                                        <p:attrNameLst>
                                          <p:attrName>style.visibility</p:attrName>
                                        </p:attrNameLst>
                                      </p:cBhvr>
                                      <p:to>
                                        <p:strVal val="visible"/>
                                      </p:to>
                                    </p:set>
                                    <p:animEffect transition="in" filter="wipe(left)">
                                      <p:cBhvr>
                                        <p:cTn id="7" dur="500"/>
                                        <p:tgtEl>
                                          <p:spTgt spid="12216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1640">
                                            <p:txEl>
                                              <p:pRg st="1" end="1"/>
                                            </p:txEl>
                                          </p:spTgt>
                                        </p:tgtEl>
                                        <p:attrNameLst>
                                          <p:attrName>style.visibility</p:attrName>
                                        </p:attrNameLst>
                                      </p:cBhvr>
                                      <p:to>
                                        <p:strVal val="visible"/>
                                      </p:to>
                                    </p:set>
                                    <p:animEffect transition="in" filter="wipe(left)">
                                      <p:cBhvr>
                                        <p:cTn id="12" dur="500"/>
                                        <p:tgtEl>
                                          <p:spTgt spid="12216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1640">
                                            <p:txEl>
                                              <p:pRg st="2" end="2"/>
                                            </p:txEl>
                                          </p:spTgt>
                                        </p:tgtEl>
                                        <p:attrNameLst>
                                          <p:attrName>style.visibility</p:attrName>
                                        </p:attrNameLst>
                                      </p:cBhvr>
                                      <p:to>
                                        <p:strVal val="visible"/>
                                      </p:to>
                                    </p:set>
                                    <p:animEffect transition="in" filter="wipe(left)">
                                      <p:cBhvr>
                                        <p:cTn id="17" dur="500"/>
                                        <p:tgtEl>
                                          <p:spTgt spid="12216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1640">
                                            <p:txEl>
                                              <p:pRg st="3" end="3"/>
                                            </p:txEl>
                                          </p:spTgt>
                                        </p:tgtEl>
                                        <p:attrNameLst>
                                          <p:attrName>style.visibility</p:attrName>
                                        </p:attrNameLst>
                                      </p:cBhvr>
                                      <p:to>
                                        <p:strVal val="visible"/>
                                      </p:to>
                                    </p:set>
                                    <p:animEffect transition="in" filter="wipe(left)">
                                      <p:cBhvr>
                                        <p:cTn id="22" dur="500"/>
                                        <p:tgtEl>
                                          <p:spTgt spid="12216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1640" grpId="0" build="p"/>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691" name="Text Box 3"/>
          <p:cNvSpPr txBox="1">
            <a:spLocks noChangeArrowheads="1"/>
          </p:cNvSpPr>
          <p:nvPr/>
        </p:nvSpPr>
        <p:spPr bwMode="auto">
          <a:xfrm>
            <a:off x="609600" y="1371600"/>
            <a:ext cx="7543800" cy="1040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10000"/>
              </a:lnSpc>
              <a:spcBef>
                <a:spcPct val="30000"/>
              </a:spcBef>
              <a:spcAft>
                <a:spcPct val="20000"/>
              </a:spcAft>
              <a:buSzPct val="80000"/>
              <a:defRPr sz="2800">
                <a:solidFill>
                  <a:srgbClr val="800000"/>
                </a:solidFill>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solidFill>
                  <a:srgbClr val="CC0000"/>
                </a:solidFill>
                <a:latin typeface="Liberation Sans" panose="020B0604020202020204" pitchFamily="34" charset="0"/>
              </a:rPr>
              <a:t>Impairment of Indefinite-Life Intangibles Other than Goodwill</a:t>
            </a:r>
          </a:p>
        </p:txBody>
      </p:sp>
      <p:sp>
        <p:nvSpPr>
          <p:cNvPr id="1138693" name="Text Box 5"/>
          <p:cNvSpPr txBox="1">
            <a:spLocks noChangeArrowheads="1"/>
          </p:cNvSpPr>
          <p:nvPr/>
        </p:nvSpPr>
        <p:spPr bwMode="auto">
          <a:xfrm>
            <a:off x="825500" y="2438400"/>
            <a:ext cx="7632700" cy="347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1028700" indent="-457200" algn="l">
              <a:defRPr sz="2400">
                <a:solidFill>
                  <a:schemeClr val="tx1"/>
                </a:solidFill>
                <a:latin typeface="Times New Roman" pitchFamily="18" charset="0"/>
              </a:defRPr>
            </a:lvl2pPr>
            <a:lvl3pPr marL="1143000"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60000"/>
              </a:spcBef>
              <a:buClr>
                <a:srgbClr val="CC0000"/>
              </a:buClr>
              <a:buSzPct val="80000"/>
              <a:buFont typeface="Wingdings" pitchFamily="2" charset="2"/>
              <a:buChar char="u"/>
            </a:pPr>
            <a:r>
              <a:rPr lang="en-US" altLang="en-US" sz="2100" b="0" dirty="0">
                <a:effectLst/>
                <a:latin typeface="Liberation Sans" panose="020B0604020202020204" pitchFamily="34" charset="0"/>
              </a:rPr>
              <a:t>Should be tested for impairment at least annually.</a:t>
            </a:r>
          </a:p>
          <a:p>
            <a:pPr>
              <a:lnSpc>
                <a:spcPct val="125000"/>
              </a:lnSpc>
              <a:spcBef>
                <a:spcPct val="60000"/>
              </a:spcBef>
              <a:buClr>
                <a:srgbClr val="CC0000"/>
              </a:buClr>
              <a:buSzPct val="80000"/>
              <a:buFont typeface="Wingdings" pitchFamily="2" charset="2"/>
              <a:buChar char="u"/>
            </a:pPr>
            <a:r>
              <a:rPr lang="en-US" altLang="en-US" sz="2100" b="0" dirty="0">
                <a:effectLst/>
                <a:latin typeface="Liberation Sans" panose="020B0604020202020204" pitchFamily="34" charset="0"/>
              </a:rPr>
              <a:t>Impairment test is the same as that for limited-life intangibles. That is, </a:t>
            </a:r>
          </a:p>
          <a:p>
            <a:pPr lvl="1">
              <a:lnSpc>
                <a:spcPct val="125000"/>
              </a:lnSpc>
              <a:spcBef>
                <a:spcPct val="60000"/>
              </a:spcBef>
              <a:buClr>
                <a:srgbClr val="CC0000"/>
              </a:buClr>
              <a:buSzPct val="80000"/>
              <a:buFont typeface="Arial" charset="0"/>
              <a:buChar char="►"/>
            </a:pPr>
            <a:r>
              <a:rPr lang="en-US" altLang="en-US" sz="2100" b="0" dirty="0">
                <a:effectLst/>
                <a:latin typeface="Liberation Sans" panose="020B0604020202020204" pitchFamily="34" charset="0"/>
              </a:rPr>
              <a:t>compare the recoverable amount of the intangible asset with the asset’s carrying value. </a:t>
            </a:r>
          </a:p>
          <a:p>
            <a:pPr lvl="1">
              <a:lnSpc>
                <a:spcPct val="125000"/>
              </a:lnSpc>
              <a:spcBef>
                <a:spcPct val="60000"/>
              </a:spcBef>
              <a:buClr>
                <a:srgbClr val="CC0000"/>
              </a:buClr>
              <a:buSzPct val="80000"/>
              <a:buFont typeface="Arial" charset="0"/>
              <a:buChar char="►"/>
            </a:pPr>
            <a:r>
              <a:rPr lang="en-US" altLang="en-US" sz="2100" b="0" dirty="0">
                <a:effectLst/>
                <a:latin typeface="Liberation Sans" panose="020B0604020202020204" pitchFamily="34" charset="0"/>
              </a:rPr>
              <a:t>If the recoverable amount is less than the carrying amount, the company recognizes an impairment.</a:t>
            </a:r>
          </a:p>
        </p:txBody>
      </p:sp>
      <p:sp>
        <p:nvSpPr>
          <p:cNvPr id="4"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7" name="Rectangle 7"/>
          <p:cNvSpPr>
            <a:spLocks noChangeArrowheads="1"/>
          </p:cNvSpPr>
          <p:nvPr/>
        </p:nvSpPr>
        <p:spPr bwMode="auto">
          <a:xfrm>
            <a:off x="609600" y="381000"/>
            <a:ext cx="73914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Impairment of Intangible Assets</a:t>
            </a:r>
          </a:p>
        </p:txBody>
      </p:sp>
    </p:spTree>
    <p:extLst>
      <p:ext uri="{BB962C8B-B14F-4D97-AF65-F5344CB8AC3E}">
        <p14:creationId xmlns:p14="http://schemas.microsoft.com/office/powerpoint/2010/main" val="38392123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38693">
                                            <p:txEl>
                                              <p:pRg st="0" end="0"/>
                                            </p:txEl>
                                          </p:spTgt>
                                        </p:tgtEl>
                                        <p:attrNameLst>
                                          <p:attrName>style.visibility</p:attrName>
                                        </p:attrNameLst>
                                      </p:cBhvr>
                                      <p:to>
                                        <p:strVal val="visible"/>
                                      </p:to>
                                    </p:set>
                                    <p:animEffect transition="in" filter="wipe(left)">
                                      <p:cBhvr>
                                        <p:cTn id="7" dur="500"/>
                                        <p:tgtEl>
                                          <p:spTgt spid="11386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8693">
                                            <p:txEl>
                                              <p:pRg st="1" end="1"/>
                                            </p:txEl>
                                          </p:spTgt>
                                        </p:tgtEl>
                                        <p:attrNameLst>
                                          <p:attrName>style.visibility</p:attrName>
                                        </p:attrNameLst>
                                      </p:cBhvr>
                                      <p:to>
                                        <p:strVal val="visible"/>
                                      </p:to>
                                    </p:set>
                                    <p:animEffect transition="in" filter="wipe(left)">
                                      <p:cBhvr>
                                        <p:cTn id="12" dur="500"/>
                                        <p:tgtEl>
                                          <p:spTgt spid="11386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8693">
                                            <p:txEl>
                                              <p:pRg st="2" end="2"/>
                                            </p:txEl>
                                          </p:spTgt>
                                        </p:tgtEl>
                                        <p:attrNameLst>
                                          <p:attrName>style.visibility</p:attrName>
                                        </p:attrNameLst>
                                      </p:cBhvr>
                                      <p:to>
                                        <p:strVal val="visible"/>
                                      </p:to>
                                    </p:set>
                                    <p:animEffect transition="in" filter="wipe(left)">
                                      <p:cBhvr>
                                        <p:cTn id="17" dur="500"/>
                                        <p:tgtEl>
                                          <p:spTgt spid="11386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8693">
                                            <p:txEl>
                                              <p:pRg st="3" end="3"/>
                                            </p:txEl>
                                          </p:spTgt>
                                        </p:tgtEl>
                                        <p:attrNameLst>
                                          <p:attrName>style.visibility</p:attrName>
                                        </p:attrNameLst>
                                      </p:cBhvr>
                                      <p:to>
                                        <p:strVal val="visible"/>
                                      </p:to>
                                    </p:set>
                                    <p:animEffect transition="in" filter="wipe(left)">
                                      <p:cBhvr>
                                        <p:cTn id="22" dur="500"/>
                                        <p:tgtEl>
                                          <p:spTgt spid="113869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693" grpId="0" build="p" bldLvl="3"/>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6" name="Text Box 4"/>
          <p:cNvSpPr txBox="1">
            <a:spLocks noChangeArrowheads="1"/>
          </p:cNvSpPr>
          <p:nvPr/>
        </p:nvSpPr>
        <p:spPr bwMode="auto">
          <a:xfrm>
            <a:off x="609600" y="1371600"/>
            <a:ext cx="8077200" cy="31130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0000"/>
              </a:lnSpc>
            </a:pPr>
            <a:r>
              <a:rPr lang="en-US" altLang="en-US" sz="2000" dirty="0">
                <a:solidFill>
                  <a:srgbClr val="CC0000"/>
                </a:solidFill>
                <a:effectLst/>
                <a:latin typeface="Liberation Sans" panose="020B0604020202020204" pitchFamily="34" charset="0"/>
              </a:rPr>
              <a:t>Illustration: </a:t>
            </a:r>
            <a:r>
              <a:rPr lang="en-US" sz="2000" b="0" dirty="0">
                <a:solidFill>
                  <a:schemeClr val="folHlink"/>
                </a:solidFill>
                <a:latin typeface="Liberation Sans" panose="020B0604020202020204" pitchFamily="34" charset="0"/>
              </a:rPr>
              <a:t>Arcon Radio purchased a broadcast license for €2,000,000. The license is renewable every 10 years. Arcon Radio has renewed the license with the GCC twice, at a minimal cost. Because it expects cash flows to last indefinitely, Arcon reports the license as an indefinite-life intangible asset. Recently, the GCC decided to auction these licenses to the highest bidder instead of renewing them. Based on recent auctions of similar licenses, Arcon Radio estimates the fair value less costs to sell (the recoverable amount) of its license to be €1,500,000.</a:t>
            </a:r>
            <a:endParaRPr lang="en-US" altLang="en-US" sz="2000" b="0" dirty="0">
              <a:solidFill>
                <a:schemeClr val="folHlink"/>
              </a:solidFill>
              <a:latin typeface="Liberation Sans" panose="020B0604020202020204" pitchFamily="34" charset="0"/>
            </a:endParaRPr>
          </a:p>
        </p:txBody>
      </p:sp>
      <p:sp>
        <p:nvSpPr>
          <p:cNvPr id="5"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Impairment of Indefinite-Life Intangibles</a:t>
            </a:r>
            <a:endParaRPr lang="en-US" altLang="en-US" sz="3200" dirty="0">
              <a:solidFill>
                <a:srgbClr val="0000E2"/>
              </a:solidFill>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648200"/>
            <a:ext cx="8305800" cy="1123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81000" y="5801832"/>
            <a:ext cx="44196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12.9</a:t>
            </a:r>
          </a:p>
          <a:p>
            <a:pPr algn="l"/>
            <a:r>
              <a:rPr lang="en-US" sz="1200" b="0" dirty="0">
                <a:latin typeface="Liberation Sans" panose="020B0604020202020204" pitchFamily="34" charset="0"/>
              </a:rPr>
              <a:t>Computation of Loss on Impairment of Broadcast License</a:t>
            </a:r>
            <a:endParaRPr lang="en-US" sz="1200" dirty="0">
              <a:latin typeface="Liberation Sans" panose="020B0604020202020204" pitchFamily="34" charset="0"/>
            </a:endParaRPr>
          </a:p>
        </p:txBody>
      </p:sp>
    </p:spTree>
    <p:extLst>
      <p:ext uri="{BB962C8B-B14F-4D97-AF65-F5344CB8AC3E}">
        <p14:creationId xmlns:p14="http://schemas.microsoft.com/office/powerpoint/2010/main" val="173293730"/>
      </p:ext>
    </p:extLst>
  </p:cSld>
  <p:clrMapOvr>
    <a:masterClrMapping/>
  </p:clrMapOvr>
  <p:transition>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3" name="Text Box 3"/>
          <p:cNvSpPr txBox="1">
            <a:spLocks noChangeArrowheads="1"/>
          </p:cNvSpPr>
          <p:nvPr/>
        </p:nvSpPr>
        <p:spPr bwMode="auto">
          <a:xfrm>
            <a:off x="609600" y="1371600"/>
            <a:ext cx="8001000" cy="5295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10000"/>
              </a:lnSpc>
              <a:spcBef>
                <a:spcPct val="30000"/>
              </a:spcBef>
              <a:spcAft>
                <a:spcPct val="20000"/>
              </a:spcAft>
              <a:buSzPct val="80000"/>
              <a:defRPr sz="2800">
                <a:solidFill>
                  <a:srgbClr val="800000"/>
                </a:solidFill>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solidFill>
                  <a:srgbClr val="CC0000"/>
                </a:solidFill>
                <a:latin typeface="Liberation Sans" panose="020B0604020202020204" pitchFamily="34" charset="0"/>
              </a:rPr>
              <a:t>Impairment of Goodwill</a:t>
            </a:r>
            <a:r>
              <a:rPr lang="zh-CN" altLang="en-US" dirty="0">
                <a:solidFill>
                  <a:srgbClr val="CC0000"/>
                </a:solidFill>
                <a:latin typeface="Liberation Sans" panose="020B0604020202020204" pitchFamily="34" charset="0"/>
              </a:rPr>
              <a:t> 商誉减值</a:t>
            </a:r>
            <a:endParaRPr lang="en-US" altLang="en-US" dirty="0">
              <a:solidFill>
                <a:srgbClr val="CC0000"/>
              </a:solidFill>
              <a:latin typeface="Liberation Sans" panose="020B0604020202020204" pitchFamily="34" charset="0"/>
            </a:endParaRPr>
          </a:p>
        </p:txBody>
      </p:sp>
      <p:sp>
        <p:nvSpPr>
          <p:cNvPr id="1141766" name="Rectangle 6"/>
          <p:cNvSpPr>
            <a:spLocks noChangeArrowheads="1"/>
          </p:cNvSpPr>
          <p:nvPr/>
        </p:nvSpPr>
        <p:spPr bwMode="auto">
          <a:xfrm>
            <a:off x="609600" y="1981200"/>
            <a:ext cx="7924800" cy="37471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688975">
              <a:lnSpc>
                <a:spcPct val="125000"/>
              </a:lnSpc>
              <a:spcBef>
                <a:spcPts val="1200"/>
              </a:spcBef>
              <a:buClr>
                <a:srgbClr val="CC0000"/>
              </a:buClr>
              <a:buSzPct val="80000"/>
              <a:buFont typeface="Wingdings" pitchFamily="2" charset="2"/>
              <a:buChar char="u"/>
            </a:pPr>
            <a:r>
              <a:rPr lang="en-US" altLang="en-US" sz="2000" b="0" dirty="0">
                <a:solidFill>
                  <a:schemeClr val="folHlink"/>
                </a:solidFill>
                <a:effectLst/>
                <a:latin typeface="Liberation Sans" panose="020B0604020202020204" pitchFamily="34" charset="0"/>
              </a:rPr>
              <a:t>Companies must test </a:t>
            </a:r>
            <a:r>
              <a:rPr lang="en-US" altLang="en-US" sz="2000" b="0" dirty="0">
                <a:effectLst/>
                <a:latin typeface="Liberation Sans" panose="020B0604020202020204" pitchFamily="34" charset="0"/>
              </a:rPr>
              <a:t>goodwill at least </a:t>
            </a:r>
            <a:r>
              <a:rPr lang="en-US" altLang="en-US" sz="2000" dirty="0">
                <a:effectLst/>
                <a:latin typeface="Liberation Sans" panose="020B0604020202020204" pitchFamily="34" charset="0"/>
              </a:rPr>
              <a:t>annually</a:t>
            </a:r>
            <a:r>
              <a:rPr lang="en-US" altLang="en-US" sz="2000" b="0" dirty="0">
                <a:effectLst/>
                <a:latin typeface="Liberation Sans" panose="020B0604020202020204" pitchFamily="34" charset="0"/>
              </a:rPr>
              <a:t>. </a:t>
            </a:r>
          </a:p>
          <a:p>
            <a:pPr marL="688975">
              <a:lnSpc>
                <a:spcPct val="125000"/>
              </a:lnSpc>
              <a:spcBef>
                <a:spcPts val="1200"/>
              </a:spcBef>
              <a:buClr>
                <a:srgbClr val="CC0000"/>
              </a:buClr>
              <a:buSzPct val="80000"/>
              <a:buFont typeface="Wingdings" pitchFamily="2" charset="2"/>
              <a:buChar char="u"/>
            </a:pPr>
            <a:r>
              <a:rPr lang="en-US" altLang="en-US" sz="2000" b="0" dirty="0">
                <a:effectLst/>
                <a:latin typeface="Liberation Sans" panose="020B0604020202020204" pitchFamily="34" charset="0"/>
              </a:rPr>
              <a:t>Impairment test is conducted based on the </a:t>
            </a:r>
            <a:r>
              <a:rPr lang="en-US" altLang="en-US" sz="2000" dirty="0">
                <a:effectLst/>
                <a:latin typeface="Liberation Sans" panose="020B0604020202020204" pitchFamily="34" charset="0"/>
              </a:rPr>
              <a:t>cash-generating unit</a:t>
            </a:r>
            <a:r>
              <a:rPr lang="en-US" altLang="en-US" sz="2000" b="0" dirty="0">
                <a:effectLst/>
                <a:latin typeface="Liberation Sans" panose="020B0604020202020204" pitchFamily="34" charset="0"/>
              </a:rPr>
              <a:t> to which the goodwill is assigned.</a:t>
            </a:r>
          </a:p>
          <a:p>
            <a:pPr marL="1384300" lvl="1" indent="-457200">
              <a:lnSpc>
                <a:spcPct val="125000"/>
              </a:lnSpc>
              <a:spcBef>
                <a:spcPts val="1200"/>
              </a:spcBef>
              <a:buClr>
                <a:srgbClr val="CC0000"/>
              </a:buClr>
              <a:buSzPct val="80000"/>
              <a:buFont typeface="Arial" panose="020B0604020202020204" pitchFamily="34" charset="0"/>
              <a:buChar char="►"/>
            </a:pPr>
            <a:r>
              <a:rPr lang="en-US" altLang="en-US" sz="1900" dirty="0">
                <a:effectLst/>
                <a:latin typeface="Liberation Sans" panose="020B0604020202020204" pitchFamily="34" charset="0"/>
              </a:rPr>
              <a:t>Cash-generating unit </a:t>
            </a:r>
            <a:r>
              <a:rPr lang="en-US" altLang="en-US" sz="1900" b="0" dirty="0">
                <a:effectLst/>
                <a:latin typeface="Liberation Sans" panose="020B0604020202020204" pitchFamily="34" charset="0"/>
              </a:rPr>
              <a:t>= smallest identifiable group of assets that generate cash flow.</a:t>
            </a:r>
          </a:p>
          <a:p>
            <a:pPr marL="688975">
              <a:lnSpc>
                <a:spcPct val="125000"/>
              </a:lnSpc>
              <a:spcBef>
                <a:spcPts val="1200"/>
              </a:spcBef>
              <a:buClr>
                <a:srgbClr val="CC0000"/>
              </a:buClr>
              <a:buSzPct val="80000"/>
              <a:buFont typeface="Wingdings" pitchFamily="2" charset="2"/>
              <a:buChar char="u"/>
            </a:pPr>
            <a:r>
              <a:rPr lang="en-US" altLang="en-US" sz="2000" b="0" dirty="0">
                <a:effectLst/>
                <a:latin typeface="Liberation Sans" panose="020B0604020202020204" pitchFamily="34" charset="0"/>
              </a:rPr>
              <a:t>Estimation of the recoverable amount for goodwill impairments is usually based on </a:t>
            </a:r>
            <a:r>
              <a:rPr lang="en-US" altLang="en-US" sz="2000" dirty="0">
                <a:effectLst/>
                <a:latin typeface="Liberation Sans" panose="020B0604020202020204" pitchFamily="34" charset="0"/>
              </a:rPr>
              <a:t>value-in-use estimates</a:t>
            </a:r>
            <a:r>
              <a:rPr lang="en-US" altLang="en-US" sz="2000" b="0" dirty="0">
                <a:effectLst/>
                <a:latin typeface="Liberation Sans" panose="020B0604020202020204" pitchFamily="34" charset="0"/>
              </a:rPr>
              <a:t>.</a:t>
            </a:r>
          </a:p>
          <a:p>
            <a:pPr marL="688975">
              <a:lnSpc>
                <a:spcPct val="125000"/>
              </a:lnSpc>
              <a:spcBef>
                <a:spcPts val="1200"/>
              </a:spcBef>
              <a:buClr>
                <a:srgbClr val="CC0000"/>
              </a:buClr>
              <a:buSzPct val="80000"/>
              <a:buFont typeface="Wingdings" pitchFamily="2" charset="2"/>
              <a:buChar char="u"/>
            </a:pPr>
            <a:r>
              <a:rPr lang="en-US" altLang="en-US" sz="2000" b="0" dirty="0">
                <a:latin typeface="Liberation Sans" panose="020B0604020202020204" pitchFamily="34" charset="0"/>
              </a:rPr>
              <a:t>Goodwill impairment loss </a:t>
            </a:r>
            <a:r>
              <a:rPr lang="en-US" altLang="en-US" sz="2000" dirty="0">
                <a:latin typeface="Liberation Sans" panose="020B0604020202020204" pitchFamily="34" charset="0"/>
              </a:rPr>
              <a:t>reversals are not permitted</a:t>
            </a:r>
            <a:r>
              <a:rPr lang="en-US" altLang="en-US" sz="2000" b="0" dirty="0">
                <a:latin typeface="Liberation Sans" panose="020B0604020202020204" pitchFamily="34" charset="0"/>
              </a:rPr>
              <a:t>.</a:t>
            </a:r>
            <a:endParaRPr lang="en-US" altLang="en-US" sz="2000" b="0" dirty="0">
              <a:effectLst/>
              <a:latin typeface="Liberation Sans" panose="020B0604020202020204" pitchFamily="34" charset="0"/>
            </a:endParaRPr>
          </a:p>
        </p:txBody>
      </p:sp>
      <p:sp>
        <p:nvSpPr>
          <p:cNvPr id="7"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0" name="Rectangle 7"/>
          <p:cNvSpPr>
            <a:spLocks noChangeArrowheads="1"/>
          </p:cNvSpPr>
          <p:nvPr/>
        </p:nvSpPr>
        <p:spPr bwMode="auto">
          <a:xfrm>
            <a:off x="609600" y="381000"/>
            <a:ext cx="73914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Impairment of Intangible Assets</a:t>
            </a:r>
          </a:p>
        </p:txBody>
      </p:sp>
    </p:spTree>
    <p:extLst>
      <p:ext uri="{BB962C8B-B14F-4D97-AF65-F5344CB8AC3E}">
        <p14:creationId xmlns:p14="http://schemas.microsoft.com/office/powerpoint/2010/main" val="19012838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41766">
                                            <p:txEl>
                                              <p:pRg st="0" end="0"/>
                                            </p:txEl>
                                          </p:spTgt>
                                        </p:tgtEl>
                                        <p:attrNameLst>
                                          <p:attrName>style.visibility</p:attrName>
                                        </p:attrNameLst>
                                      </p:cBhvr>
                                      <p:to>
                                        <p:strVal val="visible"/>
                                      </p:to>
                                    </p:set>
                                    <p:animEffect transition="in" filter="wipe(left)">
                                      <p:cBhvr>
                                        <p:cTn id="7" dur="500"/>
                                        <p:tgtEl>
                                          <p:spTgt spid="11417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1766">
                                            <p:txEl>
                                              <p:pRg st="1" end="1"/>
                                            </p:txEl>
                                          </p:spTgt>
                                        </p:tgtEl>
                                        <p:attrNameLst>
                                          <p:attrName>style.visibility</p:attrName>
                                        </p:attrNameLst>
                                      </p:cBhvr>
                                      <p:to>
                                        <p:strVal val="visible"/>
                                      </p:to>
                                    </p:set>
                                    <p:animEffect transition="in" filter="wipe(left)">
                                      <p:cBhvr>
                                        <p:cTn id="12" dur="500"/>
                                        <p:tgtEl>
                                          <p:spTgt spid="11417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1766">
                                            <p:txEl>
                                              <p:pRg st="2" end="2"/>
                                            </p:txEl>
                                          </p:spTgt>
                                        </p:tgtEl>
                                        <p:attrNameLst>
                                          <p:attrName>style.visibility</p:attrName>
                                        </p:attrNameLst>
                                      </p:cBhvr>
                                      <p:to>
                                        <p:strVal val="visible"/>
                                      </p:to>
                                    </p:set>
                                    <p:animEffect transition="in" filter="wipe(left)">
                                      <p:cBhvr>
                                        <p:cTn id="17" dur="500"/>
                                        <p:tgtEl>
                                          <p:spTgt spid="11417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1766">
                                            <p:txEl>
                                              <p:pRg st="3" end="3"/>
                                            </p:txEl>
                                          </p:spTgt>
                                        </p:tgtEl>
                                        <p:attrNameLst>
                                          <p:attrName>style.visibility</p:attrName>
                                        </p:attrNameLst>
                                      </p:cBhvr>
                                      <p:to>
                                        <p:strVal val="visible"/>
                                      </p:to>
                                    </p:set>
                                    <p:animEffect transition="in" filter="wipe(left)">
                                      <p:cBhvr>
                                        <p:cTn id="22" dur="500"/>
                                        <p:tgtEl>
                                          <p:spTgt spid="11417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1766">
                                            <p:txEl>
                                              <p:pRg st="4" end="4"/>
                                            </p:txEl>
                                          </p:spTgt>
                                        </p:tgtEl>
                                        <p:attrNameLst>
                                          <p:attrName>style.visibility</p:attrName>
                                        </p:attrNameLst>
                                      </p:cBhvr>
                                      <p:to>
                                        <p:strVal val="visible"/>
                                      </p:to>
                                    </p:set>
                                    <p:animEffect transition="in" filter="wipe(left)">
                                      <p:cBhvr>
                                        <p:cTn id="27" dur="500"/>
                                        <p:tgtEl>
                                          <p:spTgt spid="114176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1766" grpId="0" build="p" bldLvl="3"/>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9" name="Text Box 3"/>
          <p:cNvSpPr txBox="1">
            <a:spLocks noChangeArrowheads="1"/>
          </p:cNvSpPr>
          <p:nvPr/>
        </p:nvSpPr>
        <p:spPr bwMode="auto">
          <a:xfrm>
            <a:off x="609600" y="1371600"/>
            <a:ext cx="8001000"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en-US" sz="2000" dirty="0">
                <a:solidFill>
                  <a:srgbClr val="CC0000"/>
                </a:solidFill>
                <a:effectLst/>
                <a:latin typeface="Liberation Sans" panose="020B0604020202020204" pitchFamily="34" charset="0"/>
              </a:rPr>
              <a:t>Illustration:</a:t>
            </a:r>
            <a:r>
              <a:rPr lang="en-US" altLang="en-US" sz="2000" b="0" dirty="0">
                <a:solidFill>
                  <a:srgbClr val="CC0000"/>
                </a:solidFill>
                <a:effectLst/>
                <a:latin typeface="Liberation Sans" panose="020B0604020202020204" pitchFamily="34" charset="0"/>
              </a:rPr>
              <a:t> </a:t>
            </a:r>
            <a:r>
              <a:rPr lang="en-US" altLang="en-US" sz="2000" b="0" dirty="0">
                <a:solidFill>
                  <a:schemeClr val="folHlink"/>
                </a:solidFill>
                <a:effectLst/>
                <a:latin typeface="Liberation Sans" panose="020B0604020202020204" pitchFamily="34" charset="0"/>
              </a:rPr>
              <a:t>Kohlbuy </a:t>
            </a:r>
            <a:r>
              <a:rPr lang="en-US" altLang="en-US" sz="2000" b="0" dirty="0">
                <a:solidFill>
                  <a:schemeClr val="folHlink"/>
                </a:solidFill>
                <a:latin typeface="Liberation Sans" panose="020B0604020202020204" pitchFamily="34" charset="0"/>
              </a:rPr>
              <a:t>AG </a:t>
            </a:r>
            <a:r>
              <a:rPr lang="en-US" sz="2000" b="0" dirty="0">
                <a:solidFill>
                  <a:schemeClr val="folHlink"/>
                </a:solidFill>
                <a:latin typeface="Liberation Sans" panose="020B0604020202020204" pitchFamily="34" charset="0"/>
              </a:rPr>
              <a:t>has three divisions. It purchased one division, Pritt Products, four years ago for €2 million. Unfortunately, Pritt experienced operating losses over the last three quarters. Kohlbuy management is now reviewing the division (the cash-generating unit), for purposes of its annual impairment testing. </a:t>
            </a:r>
            <a:r>
              <a:rPr lang="en-US" sz="2000" dirty="0">
                <a:solidFill>
                  <a:srgbClr val="006666"/>
                </a:solidFill>
                <a:latin typeface="Liberation Sans" panose="020B0604020202020204" pitchFamily="34" charset="0"/>
              </a:rPr>
              <a:t>Illustration 12.10 </a:t>
            </a:r>
            <a:r>
              <a:rPr lang="en-US" sz="2000" b="0" dirty="0">
                <a:solidFill>
                  <a:schemeClr val="folHlink"/>
                </a:solidFill>
                <a:latin typeface="Liberation Sans" panose="020B0604020202020204" pitchFamily="34" charset="0"/>
              </a:rPr>
              <a:t>lists the Pritt Division’s net assets, including the associated goodwill of €900,000 from the purchase.</a:t>
            </a:r>
            <a:endParaRPr lang="en-US" altLang="en-US" sz="2000" b="0" dirty="0">
              <a:solidFill>
                <a:schemeClr val="folHlink"/>
              </a:solidFill>
              <a:latin typeface="Liberation Sans" panose="020B0604020202020204" pitchFamily="34" charset="0"/>
            </a:endParaRPr>
          </a:p>
        </p:txBody>
      </p:sp>
      <p:sp>
        <p:nvSpPr>
          <p:cNvPr id="1222663" name="Text Box 7"/>
          <p:cNvSpPr txBox="1">
            <a:spLocks noChangeArrowheads="1"/>
          </p:cNvSpPr>
          <p:nvPr/>
        </p:nvSpPr>
        <p:spPr bwMode="auto">
          <a:xfrm>
            <a:off x="6629400" y="4038600"/>
            <a:ext cx="18288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rgbClr val="33993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12.10</a:t>
            </a:r>
          </a:p>
        </p:txBody>
      </p:sp>
      <p:sp>
        <p:nvSpPr>
          <p:cNvPr id="8"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Impairment of Goodwill</a:t>
            </a:r>
            <a:r>
              <a:rPr lang="zh-CN" altLang="en-US" sz="3200" dirty="0">
                <a:solidFill>
                  <a:srgbClr val="CC0000"/>
                </a:solidFill>
                <a:latin typeface="Liberation Sans" panose="020B0604020202020204" pitchFamily="34" charset="0"/>
              </a:rPr>
              <a:t> 商誉减值</a:t>
            </a:r>
            <a:endParaRPr lang="en-US" altLang="en-US" sz="3200" dirty="0">
              <a:solidFill>
                <a:srgbClr val="CC0000"/>
              </a:solidFill>
              <a:latin typeface="Liberation Sans" panose="020B0604020202020204" pitchFamily="34" charset="0"/>
            </a:endParaRPr>
          </a:p>
        </p:txBody>
      </p:sp>
      <p:sp>
        <p:nvSpPr>
          <p:cNvPr id="10"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343400"/>
            <a:ext cx="6477000" cy="2248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8000996"/>
      </p:ext>
    </p:extLst>
  </p:cSld>
  <p:clrMapOvr>
    <a:masterClrMapping/>
  </p:clrMapOvr>
  <p:transition>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67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163888"/>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6758" name="Rectangle 6"/>
          <p:cNvSpPr>
            <a:spLocks noChangeArrowheads="1"/>
          </p:cNvSpPr>
          <p:nvPr/>
        </p:nvSpPr>
        <p:spPr bwMode="auto">
          <a:xfrm>
            <a:off x="1482725"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€2,400,000</a:t>
            </a:r>
          </a:p>
        </p:txBody>
      </p:sp>
      <p:sp>
        <p:nvSpPr>
          <p:cNvPr id="1226759" name="Rectangle 7"/>
          <p:cNvSpPr>
            <a:spLocks noChangeArrowheads="1"/>
          </p:cNvSpPr>
          <p:nvPr/>
        </p:nvSpPr>
        <p:spPr bwMode="auto">
          <a:xfrm>
            <a:off x="5010150"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€2,800,000</a:t>
            </a:r>
          </a:p>
        </p:txBody>
      </p:sp>
      <p:sp>
        <p:nvSpPr>
          <p:cNvPr id="1226760" name="Rectangle 8"/>
          <p:cNvSpPr>
            <a:spLocks noChangeArrowheads="1"/>
          </p:cNvSpPr>
          <p:nvPr/>
        </p:nvSpPr>
        <p:spPr bwMode="auto">
          <a:xfrm>
            <a:off x="4000500" y="60340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26761" name="Rectangle 9"/>
          <p:cNvSpPr>
            <a:spLocks noChangeArrowheads="1"/>
          </p:cNvSpPr>
          <p:nvPr/>
        </p:nvSpPr>
        <p:spPr bwMode="auto">
          <a:xfrm>
            <a:off x="6235700" y="60340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€2,800,000</a:t>
            </a:r>
          </a:p>
        </p:txBody>
      </p:sp>
      <p:sp>
        <p:nvSpPr>
          <p:cNvPr id="1226765" name="Text Box 13"/>
          <p:cNvSpPr txBox="1">
            <a:spLocks noChangeArrowheads="1"/>
          </p:cNvSpPr>
          <p:nvPr/>
        </p:nvSpPr>
        <p:spPr bwMode="auto">
          <a:xfrm>
            <a:off x="609600" y="1295400"/>
            <a:ext cx="80010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en-US" sz="2000" b="0" dirty="0">
                <a:solidFill>
                  <a:schemeClr val="folHlink"/>
                </a:solidFill>
                <a:effectLst/>
                <a:latin typeface="Liberation Sans" panose="020B0604020202020204" pitchFamily="34" charset="0"/>
              </a:rPr>
              <a:t>Kohlbuy determines the recoverable amount for the Pritt Division to </a:t>
            </a:r>
            <a:r>
              <a:rPr lang="en-US" altLang="en-US" sz="2000" b="0" dirty="0">
                <a:solidFill>
                  <a:schemeClr val="folHlink"/>
                </a:solidFill>
                <a:latin typeface="Liberation Sans" panose="020B0604020202020204" pitchFamily="34" charset="0"/>
              </a:rPr>
              <a:t>be </a:t>
            </a:r>
            <a:r>
              <a:rPr lang="en-US" sz="2000" b="0" dirty="0">
                <a:solidFill>
                  <a:schemeClr val="folHlink"/>
                </a:solidFill>
                <a:latin typeface="Liberation Sans" panose="020B0604020202020204" pitchFamily="34" charset="0"/>
              </a:rPr>
              <a:t>€2,800,000</a:t>
            </a:r>
            <a:r>
              <a:rPr lang="en-US" altLang="en-US" sz="2000" b="0" dirty="0">
                <a:solidFill>
                  <a:schemeClr val="folHlink"/>
                </a:solidFill>
                <a:effectLst/>
                <a:latin typeface="Liberation Sans" panose="020B0604020202020204" pitchFamily="34" charset="0"/>
              </a:rPr>
              <a:t>, based on a value-in-use estimate.</a:t>
            </a:r>
          </a:p>
        </p:txBody>
      </p:sp>
      <p:sp>
        <p:nvSpPr>
          <p:cNvPr id="1226767" name="Text Box 15"/>
          <p:cNvSpPr txBox="1">
            <a:spLocks noChangeArrowheads="1"/>
          </p:cNvSpPr>
          <p:nvPr/>
        </p:nvSpPr>
        <p:spPr bwMode="auto">
          <a:xfrm>
            <a:off x="6858000" y="3533775"/>
            <a:ext cx="1752600" cy="733425"/>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100" dirty="0">
                <a:effectLst>
                  <a:outerShdw blurRad="38100" dist="38100" dir="2700000" algn="tl">
                    <a:srgbClr val="C0C0C0"/>
                  </a:outerShdw>
                </a:effectLst>
                <a:latin typeface="Liberation Sans" panose="020B0604020202020204" pitchFamily="34" charset="0"/>
              </a:rPr>
              <a:t>No Impairment</a:t>
            </a:r>
          </a:p>
        </p:txBody>
      </p:sp>
      <p:sp>
        <p:nvSpPr>
          <p:cNvPr id="13"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6"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Impairment of Goodwill</a:t>
            </a:r>
          </a:p>
        </p:txBody>
      </p:sp>
    </p:spTree>
    <p:extLst>
      <p:ext uri="{BB962C8B-B14F-4D97-AF65-F5344CB8AC3E}">
        <p14:creationId xmlns:p14="http://schemas.microsoft.com/office/powerpoint/2010/main" val="6992971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6758"/>
                                        </p:tgtEl>
                                        <p:attrNameLst>
                                          <p:attrName>style.visibility</p:attrName>
                                        </p:attrNameLst>
                                      </p:cBhvr>
                                      <p:to>
                                        <p:strVal val="visible"/>
                                      </p:to>
                                    </p:set>
                                    <p:animEffect transition="in" filter="wipe(left)">
                                      <p:cBhvr>
                                        <p:cTn id="7" dur="500"/>
                                        <p:tgtEl>
                                          <p:spTgt spid="12267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6761"/>
                                        </p:tgtEl>
                                        <p:attrNameLst>
                                          <p:attrName>style.visibility</p:attrName>
                                        </p:attrNameLst>
                                      </p:cBhvr>
                                      <p:to>
                                        <p:strVal val="visible"/>
                                      </p:to>
                                    </p:set>
                                    <p:animEffect transition="in" filter="wipe(left)">
                                      <p:cBhvr>
                                        <p:cTn id="12" dur="500"/>
                                        <p:tgtEl>
                                          <p:spTgt spid="12267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6759"/>
                                        </p:tgtEl>
                                        <p:attrNameLst>
                                          <p:attrName>style.visibility</p:attrName>
                                        </p:attrNameLst>
                                      </p:cBhvr>
                                      <p:to>
                                        <p:strVal val="visible"/>
                                      </p:to>
                                    </p:set>
                                    <p:animEffect transition="in" filter="wipe(left)">
                                      <p:cBhvr>
                                        <p:cTn id="17" dur="500"/>
                                        <p:tgtEl>
                                          <p:spTgt spid="12267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26767"/>
                                        </p:tgtEl>
                                        <p:attrNameLst>
                                          <p:attrName>style.visibility</p:attrName>
                                        </p:attrNameLst>
                                      </p:cBhvr>
                                      <p:to>
                                        <p:strVal val="visible"/>
                                      </p:to>
                                    </p:set>
                                    <p:animEffect transition="in" filter="wipe(left)">
                                      <p:cBhvr>
                                        <p:cTn id="22" dur="500"/>
                                        <p:tgtEl>
                                          <p:spTgt spid="1226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8" grpId="0" animBg="1"/>
      <p:bldP spid="1226759" grpId="0" animBg="1"/>
      <p:bldP spid="1226761" grpId="0" animBg="1"/>
      <p:bldP spid="122676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4AA29-D2E8-4E08-97DE-017813B0E586}"/>
              </a:ext>
            </a:extLst>
          </p:cNvPr>
          <p:cNvSpPr>
            <a:spLocks noGrp="1"/>
          </p:cNvSpPr>
          <p:nvPr>
            <p:ph type="title"/>
          </p:nvPr>
        </p:nvSpPr>
        <p:spPr/>
        <p:txBody>
          <a:bodyPr>
            <a:noAutofit/>
          </a:bodyPr>
          <a:lstStyle/>
          <a:p>
            <a:r>
              <a:rPr lang="en-US" sz="3600" dirty="0"/>
              <a:t>Patent applications</a:t>
            </a:r>
            <a:r>
              <a:rPr lang="zh-CN" altLang="en-US" sz="3600" dirty="0"/>
              <a:t> 专利申请</a:t>
            </a:r>
            <a:endParaRPr lang="en-US" sz="3600" dirty="0"/>
          </a:p>
        </p:txBody>
      </p:sp>
      <p:sp>
        <p:nvSpPr>
          <p:cNvPr id="13" name="Content Placeholder 12">
            <a:extLst>
              <a:ext uri="{FF2B5EF4-FFF2-40B4-BE49-F238E27FC236}">
                <a16:creationId xmlns:a16="http://schemas.microsoft.com/office/drawing/2014/main" id="{EF8865D9-AB3E-4E1A-AC57-6578C6E6033F}"/>
              </a:ext>
            </a:extLst>
          </p:cNvPr>
          <p:cNvSpPr>
            <a:spLocks noGrp="1"/>
          </p:cNvSpPr>
          <p:nvPr>
            <p:ph idx="1"/>
          </p:nvPr>
        </p:nvSpPr>
        <p:spPr/>
        <p:txBody>
          <a:bodyPr/>
          <a:lstStyle/>
          <a:p>
            <a:endParaRPr lang="en-US"/>
          </a:p>
        </p:txBody>
      </p:sp>
      <p:sp>
        <p:nvSpPr>
          <p:cNvPr id="14" name="Content Placeholder 13">
            <a:extLst>
              <a:ext uri="{FF2B5EF4-FFF2-40B4-BE49-F238E27FC236}">
                <a16:creationId xmlns:a16="http://schemas.microsoft.com/office/drawing/2014/main" id="{80A5DAD2-F9CB-491B-A42F-4D5D823F40F0}"/>
              </a:ext>
            </a:extLst>
          </p:cNvPr>
          <p:cNvSpPr>
            <a:spLocks noGrp="1"/>
          </p:cNvSpPr>
          <p:nvPr>
            <p:ph idx="13"/>
          </p:nvPr>
        </p:nvSpPr>
        <p:spPr/>
        <p:txBody>
          <a:bodyPr/>
          <a:lstStyle/>
          <a:p>
            <a:endParaRPr lang="en-US"/>
          </a:p>
        </p:txBody>
      </p:sp>
      <p:sp>
        <p:nvSpPr>
          <p:cNvPr id="15" name="Content Placeholder 14">
            <a:extLst>
              <a:ext uri="{FF2B5EF4-FFF2-40B4-BE49-F238E27FC236}">
                <a16:creationId xmlns:a16="http://schemas.microsoft.com/office/drawing/2014/main" id="{6B07E490-AA6B-4632-9341-822A92546668}"/>
              </a:ext>
            </a:extLst>
          </p:cNvPr>
          <p:cNvSpPr>
            <a:spLocks noGrp="1"/>
          </p:cNvSpPr>
          <p:nvPr>
            <p:ph idx="14"/>
          </p:nvPr>
        </p:nvSpPr>
        <p:spPr/>
        <p:txBody>
          <a:bodyPr/>
          <a:lstStyle/>
          <a:p>
            <a:endParaRPr lang="en-US" dirty="0"/>
          </a:p>
        </p:txBody>
      </p:sp>
      <p:sp>
        <p:nvSpPr>
          <p:cNvPr id="16" name="Content Placeholder 15">
            <a:extLst>
              <a:ext uri="{FF2B5EF4-FFF2-40B4-BE49-F238E27FC236}">
                <a16:creationId xmlns:a16="http://schemas.microsoft.com/office/drawing/2014/main" id="{D707CA5E-0538-4CC7-A028-CEA0473D07BB}"/>
              </a:ext>
            </a:extLst>
          </p:cNvPr>
          <p:cNvSpPr>
            <a:spLocks noGrp="1"/>
          </p:cNvSpPr>
          <p:nvPr>
            <p:ph idx="15"/>
          </p:nvPr>
        </p:nvSpPr>
        <p:spPr/>
        <p:txBody>
          <a:bodyPr/>
          <a:lstStyle/>
          <a:p>
            <a:endParaRPr lang="en-US" dirty="0"/>
          </a:p>
        </p:txBody>
      </p:sp>
      <p:pic>
        <p:nvPicPr>
          <p:cNvPr id="1028" name="Picture 4">
            <a:extLst>
              <a:ext uri="{FF2B5EF4-FFF2-40B4-BE49-F238E27FC236}">
                <a16:creationId xmlns:a16="http://schemas.microsoft.com/office/drawing/2014/main" id="{EAC08A17-7E60-4BB2-A751-D05DA0F64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1"/>
            <a:ext cx="851961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2939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163888"/>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829" name="Rectangle 5"/>
          <p:cNvSpPr>
            <a:spLocks noChangeArrowheads="1"/>
          </p:cNvSpPr>
          <p:nvPr/>
        </p:nvSpPr>
        <p:spPr bwMode="auto">
          <a:xfrm>
            <a:off x="1482725"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€2,400,000</a:t>
            </a:r>
          </a:p>
        </p:txBody>
      </p:sp>
      <p:sp>
        <p:nvSpPr>
          <p:cNvPr id="1229830" name="Rectangle 6"/>
          <p:cNvSpPr>
            <a:spLocks noChangeArrowheads="1"/>
          </p:cNvSpPr>
          <p:nvPr/>
        </p:nvSpPr>
        <p:spPr bwMode="auto">
          <a:xfrm>
            <a:off x="5010150"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€1,900,000</a:t>
            </a:r>
          </a:p>
        </p:txBody>
      </p:sp>
      <p:sp>
        <p:nvSpPr>
          <p:cNvPr id="1229831" name="Rectangle 7"/>
          <p:cNvSpPr>
            <a:spLocks noChangeArrowheads="1"/>
          </p:cNvSpPr>
          <p:nvPr/>
        </p:nvSpPr>
        <p:spPr bwMode="auto">
          <a:xfrm>
            <a:off x="4000500" y="60340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29832" name="Rectangle 8"/>
          <p:cNvSpPr>
            <a:spLocks noChangeArrowheads="1"/>
          </p:cNvSpPr>
          <p:nvPr/>
        </p:nvSpPr>
        <p:spPr bwMode="auto">
          <a:xfrm>
            <a:off x="6235700" y="60340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€1,900,000</a:t>
            </a:r>
          </a:p>
        </p:txBody>
      </p:sp>
      <p:sp>
        <p:nvSpPr>
          <p:cNvPr id="1229833" name="Text Box 9"/>
          <p:cNvSpPr txBox="1">
            <a:spLocks noChangeArrowheads="1"/>
          </p:cNvSpPr>
          <p:nvPr/>
        </p:nvSpPr>
        <p:spPr bwMode="auto">
          <a:xfrm>
            <a:off x="609600" y="1295400"/>
            <a:ext cx="80010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en-US" sz="2000" b="0" dirty="0">
                <a:solidFill>
                  <a:schemeClr val="folHlink"/>
                </a:solidFill>
                <a:effectLst/>
                <a:latin typeface="Liberation Sans" panose="020B0604020202020204" pitchFamily="34" charset="0"/>
              </a:rPr>
              <a:t>Assume that the recoverable amount for the Pritt Division is </a:t>
            </a:r>
            <a:r>
              <a:rPr lang="en-US" sz="2000" b="0" dirty="0">
                <a:solidFill>
                  <a:schemeClr val="folHlink"/>
                </a:solidFill>
                <a:latin typeface="Liberation Sans" panose="020B0604020202020204" pitchFamily="34" charset="0"/>
              </a:rPr>
              <a:t>€1,900,000 instead of €2,800,000.</a:t>
            </a:r>
            <a:endParaRPr lang="en-US" altLang="en-US" sz="2000" b="0" dirty="0">
              <a:solidFill>
                <a:schemeClr val="folHlink"/>
              </a:solidFill>
              <a:latin typeface="Liberation Sans" panose="020B0604020202020204" pitchFamily="34" charset="0"/>
            </a:endParaRPr>
          </a:p>
        </p:txBody>
      </p:sp>
      <p:sp>
        <p:nvSpPr>
          <p:cNvPr id="1229834" name="Text Box 10"/>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i="1" dirty="0">
                <a:solidFill>
                  <a:schemeClr val="bg2"/>
                </a:solidFill>
                <a:effectLst>
                  <a:outerShdw blurRad="38100" dist="38100" dir="2700000" algn="tl">
                    <a:srgbClr val="C0C0C0"/>
                  </a:outerShdw>
                </a:effectLst>
                <a:latin typeface="Liberation Sans" panose="020B0604020202020204" pitchFamily="34" charset="0"/>
              </a:rPr>
              <a:t>LO 5</a:t>
            </a:r>
          </a:p>
        </p:txBody>
      </p:sp>
      <p:sp>
        <p:nvSpPr>
          <p:cNvPr id="1229836" name="AutoShape 12"/>
          <p:cNvSpPr>
            <a:spLocks/>
          </p:cNvSpPr>
          <p:nvPr/>
        </p:nvSpPr>
        <p:spPr bwMode="auto">
          <a:xfrm rot="16200000">
            <a:off x="3771900" y="5857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29837" name="Rectangle 13"/>
          <p:cNvSpPr>
            <a:spLocks noChangeArrowheads="1"/>
          </p:cNvSpPr>
          <p:nvPr/>
        </p:nvSpPr>
        <p:spPr bwMode="auto">
          <a:xfrm>
            <a:off x="3359150" y="2300288"/>
            <a:ext cx="30289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€500,000 </a:t>
            </a:r>
            <a:r>
              <a:rPr lang="en-US" altLang="en-US" dirty="0">
                <a:solidFill>
                  <a:srgbClr val="CC0000"/>
                </a:solidFill>
                <a:effectLst/>
                <a:latin typeface="Liberation Sans" panose="020B0604020202020204" pitchFamily="34" charset="0"/>
              </a:rPr>
              <a:t>Impairment Loss</a:t>
            </a:r>
          </a:p>
        </p:txBody>
      </p:sp>
      <p:sp>
        <p:nvSpPr>
          <p:cNvPr id="14"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6"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18"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Impairment of Goodwill</a:t>
            </a:r>
          </a:p>
        </p:txBody>
      </p:sp>
    </p:spTree>
    <p:extLst>
      <p:ext uri="{BB962C8B-B14F-4D97-AF65-F5344CB8AC3E}">
        <p14:creationId xmlns:p14="http://schemas.microsoft.com/office/powerpoint/2010/main" val="12348117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9832"/>
                                        </p:tgtEl>
                                        <p:attrNameLst>
                                          <p:attrName>style.visibility</p:attrName>
                                        </p:attrNameLst>
                                      </p:cBhvr>
                                      <p:to>
                                        <p:strVal val="visible"/>
                                      </p:to>
                                    </p:set>
                                    <p:animEffect transition="in" filter="wipe(left)">
                                      <p:cBhvr>
                                        <p:cTn id="7" dur="500"/>
                                        <p:tgtEl>
                                          <p:spTgt spid="12298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9830"/>
                                        </p:tgtEl>
                                        <p:attrNameLst>
                                          <p:attrName>style.visibility</p:attrName>
                                        </p:attrNameLst>
                                      </p:cBhvr>
                                      <p:to>
                                        <p:strVal val="visible"/>
                                      </p:to>
                                    </p:set>
                                    <p:animEffect transition="in" filter="wipe(left)">
                                      <p:cBhvr>
                                        <p:cTn id="12" dur="500"/>
                                        <p:tgtEl>
                                          <p:spTgt spid="1229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29836"/>
                                        </p:tgtEl>
                                        <p:attrNameLst>
                                          <p:attrName>style.visibility</p:attrName>
                                        </p:attrNameLst>
                                      </p:cBhvr>
                                      <p:to>
                                        <p:strVal val="visible"/>
                                      </p:to>
                                    </p:set>
                                    <p:animEffect transition="in" filter="wipe(down)">
                                      <p:cBhvr>
                                        <p:cTn id="17" dur="500"/>
                                        <p:tgtEl>
                                          <p:spTgt spid="1229836"/>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229837"/>
                                        </p:tgtEl>
                                        <p:attrNameLst>
                                          <p:attrName>style.visibility</p:attrName>
                                        </p:attrNameLst>
                                      </p:cBhvr>
                                      <p:to>
                                        <p:strVal val="visible"/>
                                      </p:to>
                                    </p:set>
                                    <p:animEffect transition="in" filter="wipe(down)">
                                      <p:cBhvr>
                                        <p:cTn id="21" dur="500"/>
                                        <p:tgtEl>
                                          <p:spTgt spid="1229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30" grpId="0" animBg="1"/>
      <p:bldP spid="1229832" grpId="0" animBg="1"/>
      <p:bldP spid="1229836" grpId="0" animBg="1"/>
      <p:bldP spid="12298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5" name="Rectangle 7"/>
          <p:cNvSpPr>
            <a:spLocks noChangeArrowheads="1"/>
          </p:cNvSpPr>
          <p:nvPr/>
        </p:nvSpPr>
        <p:spPr bwMode="auto">
          <a:xfrm>
            <a:off x="4000500" y="60340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30856" name="Rectangle 8"/>
          <p:cNvSpPr>
            <a:spLocks noChangeArrowheads="1"/>
          </p:cNvSpPr>
          <p:nvPr/>
        </p:nvSpPr>
        <p:spPr bwMode="auto">
          <a:xfrm>
            <a:off x="6235700" y="60340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$1,900,000</a:t>
            </a:r>
          </a:p>
        </p:txBody>
      </p:sp>
      <p:pic>
        <p:nvPicPr>
          <p:cNvPr id="1230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163888"/>
            <a:ext cx="6543675" cy="3098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863" name="Rectangle 15"/>
          <p:cNvSpPr>
            <a:spLocks noChangeArrowheads="1"/>
          </p:cNvSpPr>
          <p:nvPr/>
        </p:nvSpPr>
        <p:spPr bwMode="auto">
          <a:xfrm>
            <a:off x="800100" y="4445001"/>
            <a:ext cx="7086600" cy="1981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30853" name="Rectangle 5"/>
          <p:cNvSpPr>
            <a:spLocks noChangeArrowheads="1"/>
          </p:cNvSpPr>
          <p:nvPr/>
        </p:nvSpPr>
        <p:spPr bwMode="auto">
          <a:xfrm>
            <a:off x="1482725"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€2,400,000</a:t>
            </a:r>
          </a:p>
        </p:txBody>
      </p:sp>
      <p:sp>
        <p:nvSpPr>
          <p:cNvPr id="1230854" name="Rectangle 6"/>
          <p:cNvSpPr>
            <a:spLocks noChangeArrowheads="1"/>
          </p:cNvSpPr>
          <p:nvPr/>
        </p:nvSpPr>
        <p:spPr bwMode="auto">
          <a:xfrm>
            <a:off x="5010150" y="3000375"/>
            <a:ext cx="13271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€1,900,000</a:t>
            </a:r>
          </a:p>
        </p:txBody>
      </p:sp>
      <p:sp>
        <p:nvSpPr>
          <p:cNvPr id="1230858" name="Text Box 10"/>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i="1" dirty="0">
                <a:solidFill>
                  <a:schemeClr val="bg2"/>
                </a:solidFill>
                <a:effectLst>
                  <a:outerShdw blurRad="38100" dist="38100" dir="2700000" algn="tl">
                    <a:srgbClr val="C0C0C0"/>
                  </a:outerShdw>
                </a:effectLst>
                <a:latin typeface="Liberation Sans" panose="020B0604020202020204" pitchFamily="34" charset="0"/>
              </a:rPr>
              <a:t>LO 5</a:t>
            </a:r>
          </a:p>
        </p:txBody>
      </p:sp>
      <p:sp>
        <p:nvSpPr>
          <p:cNvPr id="1230860" name="AutoShape 12"/>
          <p:cNvSpPr>
            <a:spLocks/>
          </p:cNvSpPr>
          <p:nvPr/>
        </p:nvSpPr>
        <p:spPr bwMode="auto">
          <a:xfrm rot="16200000">
            <a:off x="3771900" y="5857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30861" name="Rectangle 13"/>
          <p:cNvSpPr>
            <a:spLocks noChangeArrowheads="1"/>
          </p:cNvSpPr>
          <p:nvPr/>
        </p:nvSpPr>
        <p:spPr bwMode="auto">
          <a:xfrm>
            <a:off x="3359150" y="2300288"/>
            <a:ext cx="30289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€500,000 </a:t>
            </a:r>
            <a:r>
              <a:rPr lang="en-US" altLang="en-US" dirty="0">
                <a:solidFill>
                  <a:srgbClr val="CC0000"/>
                </a:solidFill>
                <a:effectLst/>
                <a:latin typeface="Liberation Sans" panose="020B0604020202020204" pitchFamily="34" charset="0"/>
              </a:rPr>
              <a:t>Impairment Loss</a:t>
            </a:r>
          </a:p>
        </p:txBody>
      </p:sp>
      <p:sp>
        <p:nvSpPr>
          <p:cNvPr id="1230862" name="Rectangle 14"/>
          <p:cNvSpPr>
            <a:spLocks noChangeArrowheads="1"/>
          </p:cNvSpPr>
          <p:nvPr/>
        </p:nvSpPr>
        <p:spPr bwMode="auto">
          <a:xfrm>
            <a:off x="914400" y="5334000"/>
            <a:ext cx="7467600" cy="990600"/>
          </a:xfrm>
          <a:prstGeom prst="rect">
            <a:avLst/>
          </a:prstGeom>
          <a:solidFill>
            <a:schemeClr val="bg1"/>
          </a:solidFill>
          <a:ln>
            <a:noFill/>
          </a:ln>
          <a:effectLst/>
          <a:extLs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b="0" dirty="0">
                <a:solidFill>
                  <a:schemeClr val="folHlink"/>
                </a:solidFill>
                <a:effectLst/>
                <a:latin typeface="Liberation Sans" panose="020B0604020202020204" pitchFamily="34" charset="0"/>
              </a:rPr>
              <a:t>Loss on Impairment </a:t>
            </a:r>
            <a:r>
              <a:rPr lang="en-US" altLang="en-US" sz="2100" b="0" dirty="0" err="1">
                <a:solidFill>
                  <a:schemeClr val="folHlink"/>
                </a:solidFill>
                <a:effectLst/>
                <a:latin typeface="Liberation Sans" panose="020B0604020202020204" pitchFamily="34" charset="0"/>
              </a:rPr>
              <a:t>资产减值损失</a:t>
            </a:r>
            <a:r>
              <a:rPr lang="en-US" altLang="en-US" sz="2100" b="0" dirty="0">
                <a:solidFill>
                  <a:schemeClr val="folHlink"/>
                </a:solidFill>
                <a:effectLst/>
                <a:latin typeface="Liberation Sans" panose="020B0604020202020204" pitchFamily="34" charset="0"/>
              </a:rPr>
              <a:t>	500,000</a:t>
            </a:r>
          </a:p>
          <a:p>
            <a:pPr>
              <a:spcBef>
                <a:spcPct val="35000"/>
              </a:spcBef>
            </a:pPr>
            <a:r>
              <a:rPr lang="en-US" altLang="en-US" sz="2100" b="0" dirty="0">
                <a:solidFill>
                  <a:schemeClr val="folHlink"/>
                </a:solidFill>
                <a:effectLst/>
                <a:latin typeface="Liberation Sans" panose="020B0604020202020204" pitchFamily="34" charset="0"/>
              </a:rPr>
              <a:t>	Goodwill</a:t>
            </a:r>
            <a:r>
              <a:rPr lang="zh-CN" altLang="en-US" sz="2100" b="0" dirty="0">
                <a:solidFill>
                  <a:schemeClr val="folHlink"/>
                </a:solidFill>
                <a:effectLst/>
                <a:latin typeface="Liberation Sans" panose="020B0604020202020204" pitchFamily="34" charset="0"/>
              </a:rPr>
              <a:t> 商誉</a:t>
            </a:r>
            <a:r>
              <a:rPr lang="zh-CN" altLang="en-US" sz="2100" b="0" dirty="0">
                <a:solidFill>
                  <a:schemeClr val="folHlink"/>
                </a:solidFill>
                <a:latin typeface="Liberation Sans" panose="020B0604020202020204" pitchFamily="34" charset="0"/>
              </a:rPr>
              <a:t>减值准备</a:t>
            </a:r>
            <a:r>
              <a:rPr lang="en-US" altLang="en-US" sz="2100" b="0" dirty="0">
                <a:solidFill>
                  <a:schemeClr val="folHlink"/>
                </a:solidFill>
                <a:effectLst/>
                <a:latin typeface="Liberation Sans" panose="020B0604020202020204" pitchFamily="34" charset="0"/>
              </a:rPr>
              <a:t>		500,000</a:t>
            </a:r>
          </a:p>
        </p:txBody>
      </p:sp>
      <p:sp>
        <p:nvSpPr>
          <p:cNvPr id="16"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20" name="Rectangle 14"/>
          <p:cNvSpPr>
            <a:spLocks noChangeArrowheads="1"/>
          </p:cNvSpPr>
          <p:nvPr/>
        </p:nvSpPr>
        <p:spPr bwMode="auto">
          <a:xfrm>
            <a:off x="650943" y="4539097"/>
            <a:ext cx="7467600" cy="496290"/>
          </a:xfrm>
          <a:prstGeom prst="rect">
            <a:avLst/>
          </a:prstGeom>
          <a:noFill/>
          <a:ln>
            <a:noFill/>
          </a:ln>
          <a:effec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b="0" dirty="0">
                <a:solidFill>
                  <a:schemeClr val="folHlink"/>
                </a:solidFill>
                <a:effectLst/>
                <a:latin typeface="Liberation Sans" panose="020B0604020202020204" pitchFamily="34" charset="0"/>
              </a:rPr>
              <a:t>Kohlbuy makes the following entry to record the impairment.</a:t>
            </a:r>
          </a:p>
        </p:txBody>
      </p:sp>
      <p:sp>
        <p:nvSpPr>
          <p:cNvPr id="21" name="Text Box 9"/>
          <p:cNvSpPr txBox="1">
            <a:spLocks noChangeArrowheads="1"/>
          </p:cNvSpPr>
          <p:nvPr/>
        </p:nvSpPr>
        <p:spPr bwMode="auto">
          <a:xfrm>
            <a:off x="609600" y="1295400"/>
            <a:ext cx="8001000"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en-US" sz="2000" b="0" dirty="0">
                <a:solidFill>
                  <a:schemeClr val="folHlink"/>
                </a:solidFill>
                <a:effectLst/>
                <a:latin typeface="Liberation Sans" panose="020B0604020202020204" pitchFamily="34" charset="0"/>
              </a:rPr>
              <a:t>Assume that the recoverable amount for the Pritt Division is </a:t>
            </a:r>
            <a:r>
              <a:rPr lang="en-US" sz="2000" b="0" dirty="0">
                <a:solidFill>
                  <a:schemeClr val="folHlink"/>
                </a:solidFill>
                <a:latin typeface="Liberation Sans" panose="020B0604020202020204" pitchFamily="34" charset="0"/>
              </a:rPr>
              <a:t>€1,900,000 instead of €2,800,000.</a:t>
            </a:r>
            <a:endParaRPr lang="en-US" altLang="en-US" sz="2000" b="0" dirty="0">
              <a:solidFill>
                <a:schemeClr val="folHlink"/>
              </a:solidFill>
              <a:latin typeface="Liberation Sans" panose="020B0604020202020204" pitchFamily="34" charset="0"/>
            </a:endParaRPr>
          </a:p>
        </p:txBody>
      </p:sp>
      <p:sp>
        <p:nvSpPr>
          <p:cNvPr id="22"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Impairment of Goodwill</a:t>
            </a:r>
          </a:p>
        </p:txBody>
      </p:sp>
      <p:graphicFrame>
        <p:nvGraphicFramePr>
          <p:cNvPr id="2" name="Table 1">
            <a:extLst>
              <a:ext uri="{FF2B5EF4-FFF2-40B4-BE49-F238E27FC236}">
                <a16:creationId xmlns:a16="http://schemas.microsoft.com/office/drawing/2014/main" id="{9F8EEFBB-EE92-5243-8781-BA9A32071018}"/>
              </a:ext>
            </a:extLst>
          </p:cNvPr>
          <p:cNvGraphicFramePr>
            <a:graphicFrameLocks noGrp="1"/>
          </p:cNvGraphicFramePr>
          <p:nvPr>
            <p:extLst>
              <p:ext uri="{D42A27DB-BD31-4B8C-83A1-F6EECF244321}">
                <p14:modId xmlns:p14="http://schemas.microsoft.com/office/powerpoint/2010/main" val="1661375252"/>
              </p:ext>
            </p:extLst>
          </p:nvPr>
        </p:nvGraphicFramePr>
        <p:xfrm>
          <a:off x="76200" y="5035387"/>
          <a:ext cx="8153400" cy="370840"/>
        </p:xfrm>
        <a:graphic>
          <a:graphicData uri="http://schemas.openxmlformats.org/drawingml/2006/table">
            <a:tbl>
              <a:tblPr firstRow="1" bandRow="1">
                <a:tableStyleId>{5C22544A-7EE6-4342-B048-85BDC9FD1C3A}</a:tableStyleId>
              </a:tblPr>
              <a:tblGrid>
                <a:gridCol w="1210901">
                  <a:extLst>
                    <a:ext uri="{9D8B030D-6E8A-4147-A177-3AD203B41FA5}">
                      <a16:colId xmlns:a16="http://schemas.microsoft.com/office/drawing/2014/main" val="1157600102"/>
                    </a:ext>
                  </a:extLst>
                </a:gridCol>
                <a:gridCol w="4601424">
                  <a:extLst>
                    <a:ext uri="{9D8B030D-6E8A-4147-A177-3AD203B41FA5}">
                      <a16:colId xmlns:a16="http://schemas.microsoft.com/office/drawing/2014/main" val="741349817"/>
                    </a:ext>
                  </a:extLst>
                </a:gridCol>
                <a:gridCol w="1210901">
                  <a:extLst>
                    <a:ext uri="{9D8B030D-6E8A-4147-A177-3AD203B41FA5}">
                      <a16:colId xmlns:a16="http://schemas.microsoft.com/office/drawing/2014/main" val="273596706"/>
                    </a:ext>
                  </a:extLst>
                </a:gridCol>
                <a:gridCol w="1130174">
                  <a:extLst>
                    <a:ext uri="{9D8B030D-6E8A-4147-A177-3AD203B41FA5}">
                      <a16:colId xmlns:a16="http://schemas.microsoft.com/office/drawing/2014/main" val="1594599464"/>
                    </a:ext>
                  </a:extLst>
                </a:gridCol>
              </a:tblGrid>
              <a:tr h="370840">
                <a:tc>
                  <a:txBody>
                    <a:bodyPr/>
                    <a:lstStyle/>
                    <a:p>
                      <a:pPr algn="ctr"/>
                      <a:r>
                        <a:rPr lang="en-CN" dirty="0"/>
                        <a:t>Date</a:t>
                      </a:r>
                    </a:p>
                  </a:txBody>
                  <a:tcPr>
                    <a:solidFill>
                      <a:srgbClr val="0070C0"/>
                    </a:solidFill>
                  </a:tcPr>
                </a:tc>
                <a:tc>
                  <a:txBody>
                    <a:bodyPr/>
                    <a:lstStyle/>
                    <a:p>
                      <a:pPr algn="ctr"/>
                      <a:r>
                        <a:rPr lang="en-CN" dirty="0"/>
                        <a:t>Account</a:t>
                      </a:r>
                    </a:p>
                  </a:txBody>
                  <a:tcPr>
                    <a:solidFill>
                      <a:srgbClr val="0070C0"/>
                    </a:solidFill>
                  </a:tcPr>
                </a:tc>
                <a:tc>
                  <a:txBody>
                    <a:bodyPr/>
                    <a:lstStyle/>
                    <a:p>
                      <a:pPr algn="ctr"/>
                      <a:r>
                        <a:rPr lang="en-CN" dirty="0"/>
                        <a:t>Debit</a:t>
                      </a:r>
                    </a:p>
                  </a:txBody>
                  <a:tcPr>
                    <a:solidFill>
                      <a:srgbClr val="0070C0"/>
                    </a:solidFill>
                  </a:tcPr>
                </a:tc>
                <a:tc>
                  <a:txBody>
                    <a:bodyPr/>
                    <a:lstStyle/>
                    <a:p>
                      <a:pPr algn="ctr"/>
                      <a:r>
                        <a:rPr lang="en-CN" dirty="0"/>
                        <a:t>Credit</a:t>
                      </a:r>
                    </a:p>
                  </a:txBody>
                  <a:tcPr>
                    <a:solidFill>
                      <a:srgbClr val="0070C0"/>
                    </a:solidFill>
                  </a:tcPr>
                </a:tc>
                <a:extLst>
                  <a:ext uri="{0D108BD9-81ED-4DB2-BD59-A6C34878D82A}">
                    <a16:rowId xmlns:a16="http://schemas.microsoft.com/office/drawing/2014/main" val="1821758648"/>
                  </a:ext>
                </a:extLst>
              </a:tr>
            </a:tbl>
          </a:graphicData>
        </a:graphic>
      </p:graphicFrame>
    </p:spTree>
    <p:extLst>
      <p:ext uri="{BB962C8B-B14F-4D97-AF65-F5344CB8AC3E}">
        <p14:creationId xmlns:p14="http://schemas.microsoft.com/office/powerpoint/2010/main" val="32066478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0862">
                                            <p:txEl>
                                              <p:pRg st="0" end="0"/>
                                            </p:txEl>
                                          </p:spTgt>
                                        </p:tgtEl>
                                        <p:attrNameLst>
                                          <p:attrName>style.visibility</p:attrName>
                                        </p:attrNameLst>
                                      </p:cBhvr>
                                      <p:to>
                                        <p:strVal val="visible"/>
                                      </p:to>
                                    </p:set>
                                    <p:animEffect transition="in" filter="wipe(left)">
                                      <p:cBhvr>
                                        <p:cTn id="7" dur="500"/>
                                        <p:tgtEl>
                                          <p:spTgt spid="123086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0862">
                                            <p:txEl>
                                              <p:pRg st="1" end="1"/>
                                            </p:txEl>
                                          </p:spTgt>
                                        </p:tgtEl>
                                        <p:attrNameLst>
                                          <p:attrName>style.visibility</p:attrName>
                                        </p:attrNameLst>
                                      </p:cBhvr>
                                      <p:to>
                                        <p:strVal val="visible"/>
                                      </p:to>
                                    </p:set>
                                    <p:animEffect transition="in" filter="wipe(left)">
                                      <p:cBhvr>
                                        <p:cTn id="12" dur="500"/>
                                        <p:tgtEl>
                                          <p:spTgt spid="12308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86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609600" y="1312583"/>
            <a:ext cx="7696200" cy="356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60000"/>
              </a:spcBef>
              <a:buClr>
                <a:schemeClr val="accent2"/>
              </a:buClr>
              <a:buSzPct val="80000"/>
              <a:buFont typeface="Symbol" pitchFamily="18" charset="2"/>
              <a:buNone/>
            </a:pPr>
            <a:r>
              <a:rPr lang="en-US" altLang="en-US" sz="2500" dirty="0">
                <a:solidFill>
                  <a:schemeClr val="tx1"/>
                </a:solidFill>
                <a:latin typeface="Liberation Sans" panose="020B0604020202020204" pitchFamily="34" charset="0"/>
              </a:rPr>
              <a:t>Statement of Financial Position</a:t>
            </a:r>
          </a:p>
          <a:p>
            <a:pPr lvl="1" algn="l">
              <a:lnSpc>
                <a:spcPct val="120000"/>
              </a:lnSpc>
              <a:spcBef>
                <a:spcPct val="6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Companies should report as a separate item all intangible assets other than goodwill.</a:t>
            </a:r>
          </a:p>
          <a:p>
            <a:pPr lvl="1" algn="l">
              <a:lnSpc>
                <a:spcPct val="120000"/>
              </a:lnSpc>
              <a:spcBef>
                <a:spcPct val="6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Reporting is similar to the reporting of property, plant, and equipment. </a:t>
            </a:r>
          </a:p>
          <a:p>
            <a:pPr lvl="1" algn="l">
              <a:lnSpc>
                <a:spcPct val="120000"/>
              </a:lnSpc>
              <a:spcBef>
                <a:spcPct val="6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Contra accounts are not normally shown for intangibles.</a:t>
            </a:r>
          </a:p>
        </p:txBody>
      </p:sp>
      <p:sp>
        <p:nvSpPr>
          <p:cNvPr id="1165321" name="Line 9"/>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8"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Presentation of Intangible Assets</a:t>
            </a:r>
          </a:p>
        </p:txBody>
      </p:sp>
    </p:spTree>
    <p:extLst>
      <p:ext uri="{BB962C8B-B14F-4D97-AF65-F5344CB8AC3E}">
        <p14:creationId xmlns:p14="http://schemas.microsoft.com/office/powerpoint/2010/main" val="271493505"/>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609600" y="1303995"/>
            <a:ext cx="8153400" cy="4247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60000"/>
              </a:spcBef>
              <a:buClr>
                <a:schemeClr val="accent2"/>
              </a:buClr>
              <a:buSzPct val="80000"/>
              <a:buFont typeface="Symbol" pitchFamily="18" charset="2"/>
              <a:buNone/>
            </a:pPr>
            <a:r>
              <a:rPr lang="en-US" altLang="en-US" sz="2500" dirty="0">
                <a:solidFill>
                  <a:schemeClr val="tx1"/>
                </a:solidFill>
                <a:latin typeface="Liberation Sans" panose="020B0604020202020204" pitchFamily="34" charset="0"/>
              </a:rPr>
              <a:t>Income Statement</a:t>
            </a:r>
          </a:p>
          <a:p>
            <a:pPr marL="6350" lvl="1" indent="0" algn="l">
              <a:lnSpc>
                <a:spcPct val="120000"/>
              </a:lnSpc>
              <a:spcBef>
                <a:spcPct val="60000"/>
              </a:spcBef>
              <a:buClr>
                <a:srgbClr val="800000"/>
              </a:buClr>
              <a:buSzPct val="80000"/>
            </a:pPr>
            <a:r>
              <a:rPr lang="en-US" altLang="en-US" sz="2200" b="0" dirty="0">
                <a:solidFill>
                  <a:schemeClr val="tx1"/>
                </a:solidFill>
                <a:latin typeface="Liberation Sans" panose="020B0604020202020204" pitchFamily="34" charset="0"/>
              </a:rPr>
              <a:t>Companies should report</a:t>
            </a:r>
          </a:p>
          <a:p>
            <a:pPr lvl="1" algn="l">
              <a:lnSpc>
                <a:spcPct val="120000"/>
              </a:lnSpc>
              <a:spcBef>
                <a:spcPct val="60000"/>
              </a:spcBef>
              <a:buClr>
                <a:srgbClr val="CC0000"/>
              </a:buClr>
              <a:buSzPct val="80000"/>
              <a:buFont typeface="Wingdings" pitchFamily="2" charset="2"/>
              <a:buChar char="u"/>
            </a:pPr>
            <a:r>
              <a:rPr lang="en-US" sz="2100" b="0" dirty="0">
                <a:solidFill>
                  <a:schemeClr val="tx1"/>
                </a:solidFill>
                <a:latin typeface="Liberation Sans" panose="020B0604020202020204" pitchFamily="34" charset="0"/>
              </a:rPr>
              <a:t>amortization expense and</a:t>
            </a:r>
          </a:p>
          <a:p>
            <a:pPr lvl="1" algn="l">
              <a:lnSpc>
                <a:spcPct val="120000"/>
              </a:lnSpc>
              <a:spcBef>
                <a:spcPct val="60000"/>
              </a:spcBef>
              <a:buClr>
                <a:srgbClr val="CC0000"/>
              </a:buClr>
              <a:buSzPct val="80000"/>
              <a:buFont typeface="Wingdings" pitchFamily="2" charset="2"/>
              <a:buChar char="u"/>
            </a:pPr>
            <a:r>
              <a:rPr lang="en-US" sz="2100" b="0" dirty="0">
                <a:solidFill>
                  <a:schemeClr val="tx1"/>
                </a:solidFill>
                <a:latin typeface="Liberation Sans" panose="020B0604020202020204" pitchFamily="34" charset="0"/>
              </a:rPr>
              <a:t>impairment losses and reversals </a:t>
            </a:r>
          </a:p>
          <a:p>
            <a:pPr marL="228600" lvl="1" indent="0" algn="l">
              <a:lnSpc>
                <a:spcPct val="120000"/>
              </a:lnSpc>
              <a:spcBef>
                <a:spcPct val="60000"/>
              </a:spcBef>
              <a:buClr>
                <a:srgbClr val="800000"/>
              </a:buClr>
              <a:buSzPct val="80000"/>
            </a:pPr>
            <a:r>
              <a:rPr lang="en-US" sz="2100" b="0" dirty="0">
                <a:solidFill>
                  <a:schemeClr val="tx1"/>
                </a:solidFill>
                <a:latin typeface="Liberation Sans" panose="020B0604020202020204" pitchFamily="34" charset="0"/>
              </a:rPr>
              <a:t>for intangible assets other than goodwill separately in net income (usually in the operating section).</a:t>
            </a:r>
          </a:p>
          <a:p>
            <a:pPr marL="6350" lvl="1" indent="0" algn="l">
              <a:lnSpc>
                <a:spcPct val="120000"/>
              </a:lnSpc>
              <a:spcBef>
                <a:spcPct val="60000"/>
              </a:spcBef>
              <a:buClr>
                <a:srgbClr val="800000"/>
              </a:buClr>
              <a:buSzPct val="80000"/>
            </a:pPr>
            <a:r>
              <a:rPr lang="en-US" sz="2100" b="0" dirty="0">
                <a:solidFill>
                  <a:schemeClr val="tx1"/>
                </a:solidFill>
                <a:latin typeface="Liberation Sans" panose="020B0604020202020204" pitchFamily="34" charset="0"/>
              </a:rPr>
              <a:t>Notes to the financial statements should include the amortization expense for each type of asset.</a:t>
            </a:r>
            <a:endParaRPr lang="en-US" altLang="en-US" sz="2100" b="0" dirty="0">
              <a:solidFill>
                <a:schemeClr val="tx1"/>
              </a:solidFill>
              <a:latin typeface="Liberation Sans" panose="020B0604020202020204" pitchFamily="34" charset="0"/>
            </a:endParaRPr>
          </a:p>
        </p:txBody>
      </p:sp>
      <p:sp>
        <p:nvSpPr>
          <p:cNvPr id="1165321" name="Line 9"/>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8"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Presentation of Intangible Assets</a:t>
            </a:r>
          </a:p>
        </p:txBody>
      </p:sp>
    </p:spTree>
    <p:extLst>
      <p:ext uri="{BB962C8B-B14F-4D97-AF65-F5344CB8AC3E}">
        <p14:creationId xmlns:p14="http://schemas.microsoft.com/office/powerpoint/2010/main" val="268163216"/>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0855" name="Rectangle 7"/>
          <p:cNvSpPr>
            <a:spLocks noChangeArrowheads="1"/>
          </p:cNvSpPr>
          <p:nvPr/>
        </p:nvSpPr>
        <p:spPr bwMode="auto">
          <a:xfrm>
            <a:off x="4000500" y="60340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30856" name="Rectangle 8"/>
          <p:cNvSpPr>
            <a:spLocks noChangeArrowheads="1"/>
          </p:cNvSpPr>
          <p:nvPr/>
        </p:nvSpPr>
        <p:spPr bwMode="auto">
          <a:xfrm>
            <a:off x="6235700" y="6034088"/>
            <a:ext cx="13271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$1,900,000</a:t>
            </a:r>
          </a:p>
        </p:txBody>
      </p:sp>
      <p:sp>
        <p:nvSpPr>
          <p:cNvPr id="1230863" name="Rectangle 15"/>
          <p:cNvSpPr>
            <a:spLocks noChangeArrowheads="1"/>
          </p:cNvSpPr>
          <p:nvPr/>
        </p:nvSpPr>
        <p:spPr bwMode="auto">
          <a:xfrm>
            <a:off x="762000" y="4572000"/>
            <a:ext cx="7086600" cy="1981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30858" name="Text Box 10"/>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1600" i="1" dirty="0">
                <a:solidFill>
                  <a:schemeClr val="bg2"/>
                </a:solidFill>
                <a:effectLst>
                  <a:outerShdw blurRad="38100" dist="38100" dir="2700000" algn="tl">
                    <a:srgbClr val="C0C0C0"/>
                  </a:outerShdw>
                </a:effectLst>
                <a:latin typeface="Liberation Sans" panose="020B0604020202020204" pitchFamily="34" charset="0"/>
              </a:rPr>
              <a:t>LO 5</a:t>
            </a:r>
          </a:p>
        </p:txBody>
      </p:sp>
      <p:sp>
        <p:nvSpPr>
          <p:cNvPr id="16"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4</a:t>
            </a:r>
          </a:p>
        </p:txBody>
      </p:sp>
      <p:sp>
        <p:nvSpPr>
          <p:cNvPr id="21" name="Text Box 9"/>
          <p:cNvSpPr txBox="1">
            <a:spLocks noChangeArrowheads="1"/>
          </p:cNvSpPr>
          <p:nvPr/>
        </p:nvSpPr>
        <p:spPr bwMode="auto">
          <a:xfrm>
            <a:off x="609600" y="1295400"/>
            <a:ext cx="2514600" cy="23628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976313" indent="-404813" algn="l">
              <a:defRPr sz="2400">
                <a:solidFill>
                  <a:schemeClr val="tx1"/>
                </a:solidFill>
                <a:latin typeface="Times New Roman" pitchFamily="18" charset="0"/>
              </a:defRPr>
            </a:lvl2pPr>
            <a:lvl3pPr marL="109061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pPr>
            <a:r>
              <a:rPr lang="en-US" altLang="en-US" sz="2000" b="0" dirty="0">
                <a:solidFill>
                  <a:schemeClr val="folHlink"/>
                </a:solidFill>
                <a:latin typeface="Liberation Sans" panose="020B0604020202020204" pitchFamily="34" charset="0"/>
              </a:rPr>
              <a:t>The reporting of intangible assets is similar to the reporting of property, plant, and equipment.</a:t>
            </a:r>
          </a:p>
        </p:txBody>
      </p:sp>
      <p:sp>
        <p:nvSpPr>
          <p:cNvPr id="22"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rgbClr val="CC0000"/>
                </a:solidFill>
                <a:latin typeface="Liberation Sans" panose="020B0604020202020204" pitchFamily="34" charset="0"/>
              </a:rPr>
              <a:t>Presentation of Intangible Assets</a:t>
            </a:r>
          </a:p>
        </p:txBody>
      </p:sp>
      <p:sp>
        <p:nvSpPr>
          <p:cNvPr id="19" name="Rectangle 18"/>
          <p:cNvSpPr/>
          <p:nvPr/>
        </p:nvSpPr>
        <p:spPr>
          <a:xfrm>
            <a:off x="696432" y="5923187"/>
            <a:ext cx="44196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12.12</a:t>
            </a:r>
          </a:p>
          <a:p>
            <a:pPr algn="l"/>
            <a:r>
              <a:rPr lang="en-US" sz="1200" b="0" dirty="0">
                <a:latin typeface="Liberation Sans" panose="020B0604020202020204" pitchFamily="34" charset="0"/>
              </a:rPr>
              <a:t>Nestlé’s Intangible Asset Disclosures</a:t>
            </a:r>
            <a:endParaRPr lang="en-US" sz="1200" dirty="0">
              <a:latin typeface="Liberation Sans" panose="020B0604020202020204" pitchFamily="34" charset="0"/>
            </a:endParaRPr>
          </a:p>
        </p:txBody>
      </p:sp>
      <p:pic>
        <p:nvPicPr>
          <p:cNvPr id="3" name="Picture 2">
            <a:extLst>
              <a:ext uri="{FF2B5EF4-FFF2-40B4-BE49-F238E27FC236}">
                <a16:creationId xmlns:a16="http://schemas.microsoft.com/office/drawing/2014/main" id="{EABA0034-822A-4D9E-A526-1E8198729477}"/>
              </a:ext>
            </a:extLst>
          </p:cNvPr>
          <p:cNvPicPr>
            <a:picLocks noChangeAspect="1"/>
          </p:cNvPicPr>
          <p:nvPr/>
        </p:nvPicPr>
        <p:blipFill>
          <a:blip r:embed="rId2"/>
          <a:stretch>
            <a:fillRect/>
          </a:stretch>
        </p:blipFill>
        <p:spPr>
          <a:xfrm>
            <a:off x="3251278" y="1066800"/>
            <a:ext cx="5313709" cy="5587535"/>
          </a:xfrm>
          <a:prstGeom prst="rect">
            <a:avLst/>
          </a:prstGeom>
        </p:spPr>
      </p:pic>
    </p:spTree>
    <p:extLst>
      <p:ext uri="{BB962C8B-B14F-4D97-AF65-F5344CB8AC3E}">
        <p14:creationId xmlns:p14="http://schemas.microsoft.com/office/powerpoint/2010/main" val="3469647872"/>
      </p:ext>
    </p:extLst>
  </p:cSld>
  <p:clrMapOvr>
    <a:masterClrMapping/>
  </p:clrMapOvr>
  <p:transition>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a:t>
            </a:r>
            <a:r>
              <a:rPr lang="en-US" altLang="en-US" sz="3200" dirty="0">
                <a:solidFill>
                  <a:srgbClr val="CC0000"/>
                </a:solidFill>
                <a:effectLst/>
                <a:latin typeface="Liberation Sans" panose="020B0604020202020204" pitchFamily="34" charset="0"/>
              </a:rPr>
              <a:t>5</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Describe the accounting and presentation for research and development and similar costs.</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2246708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5"/>
          <p:cNvSpPr txBox="1">
            <a:spLocks noChangeArrowheads="1"/>
          </p:cNvSpPr>
          <p:nvPr/>
        </p:nvSpPr>
        <p:spPr bwMode="auto">
          <a:xfrm>
            <a:off x="609600" y="2918176"/>
            <a:ext cx="8013700"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54025">
              <a:defRPr b="1">
                <a:solidFill>
                  <a:schemeClr val="folHlink"/>
                </a:solidFill>
                <a:latin typeface="Comic Sans MS" pitchFamily="66" charset="0"/>
              </a:defRPr>
            </a:lvl1pPr>
            <a:lvl2pPr marL="742950" indent="-285750" defTabSz="454025">
              <a:defRPr b="1">
                <a:solidFill>
                  <a:schemeClr val="folHlink"/>
                </a:solidFill>
                <a:latin typeface="Comic Sans MS" pitchFamily="66" charset="0"/>
              </a:defRPr>
            </a:lvl2pPr>
            <a:lvl3pPr marL="1143000" indent="-228600" defTabSz="454025">
              <a:defRPr b="1">
                <a:solidFill>
                  <a:schemeClr val="folHlink"/>
                </a:solidFill>
                <a:latin typeface="Comic Sans MS" pitchFamily="66" charset="0"/>
              </a:defRPr>
            </a:lvl3pPr>
            <a:lvl4pPr marL="1600200" indent="-228600" defTabSz="454025">
              <a:defRPr b="1">
                <a:solidFill>
                  <a:schemeClr val="folHlink"/>
                </a:solidFill>
                <a:latin typeface="Comic Sans MS" pitchFamily="66" charset="0"/>
              </a:defRPr>
            </a:lvl4pPr>
            <a:lvl5pPr marL="2057400" indent="-228600" defTabSz="454025">
              <a:defRPr b="1">
                <a:solidFill>
                  <a:schemeClr val="folHlink"/>
                </a:solidFill>
                <a:latin typeface="Comic Sans MS" pitchFamily="66" charset="0"/>
              </a:defRPr>
            </a:lvl5pPr>
            <a:lvl6pPr marL="2514600" indent="-228600" algn="ctr" defTabSz="454025" eaLnBrk="0" fontAlgn="base" hangingPunct="0">
              <a:spcBef>
                <a:spcPct val="0"/>
              </a:spcBef>
              <a:spcAft>
                <a:spcPct val="0"/>
              </a:spcAft>
              <a:defRPr b="1">
                <a:solidFill>
                  <a:schemeClr val="folHlink"/>
                </a:solidFill>
                <a:latin typeface="Comic Sans MS" pitchFamily="66" charset="0"/>
              </a:defRPr>
            </a:lvl6pPr>
            <a:lvl7pPr marL="2971800" indent="-228600" algn="ctr" defTabSz="454025" eaLnBrk="0" fontAlgn="base" hangingPunct="0">
              <a:spcBef>
                <a:spcPct val="0"/>
              </a:spcBef>
              <a:spcAft>
                <a:spcPct val="0"/>
              </a:spcAft>
              <a:defRPr b="1">
                <a:solidFill>
                  <a:schemeClr val="folHlink"/>
                </a:solidFill>
                <a:latin typeface="Comic Sans MS" pitchFamily="66" charset="0"/>
              </a:defRPr>
            </a:lvl7pPr>
            <a:lvl8pPr marL="3429000" indent="-228600" algn="ctr" defTabSz="454025" eaLnBrk="0" fontAlgn="base" hangingPunct="0">
              <a:spcBef>
                <a:spcPct val="0"/>
              </a:spcBef>
              <a:spcAft>
                <a:spcPct val="0"/>
              </a:spcAft>
              <a:defRPr b="1">
                <a:solidFill>
                  <a:schemeClr val="folHlink"/>
                </a:solidFill>
                <a:latin typeface="Comic Sans MS" pitchFamily="66" charset="0"/>
              </a:defRPr>
            </a:lvl8pPr>
            <a:lvl9pPr marL="3886200" indent="-228600" algn="ctr" defTabSz="454025"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chemeClr val="tx1"/>
              </a:buClr>
            </a:pPr>
            <a:r>
              <a:rPr lang="en-US" altLang="en-US" sz="2200" b="0" dirty="0">
                <a:solidFill>
                  <a:schemeClr val="tx1"/>
                </a:solidFill>
                <a:latin typeface="Liberation Sans" panose="020B0604020202020204" pitchFamily="34" charset="0"/>
              </a:rPr>
              <a:t>Frequently results in the development of </a:t>
            </a:r>
            <a:r>
              <a:rPr lang="en-US" altLang="en-US" sz="2200" dirty="0">
                <a:solidFill>
                  <a:schemeClr val="tx1"/>
                </a:solidFill>
                <a:latin typeface="Liberation Sans" panose="020B0604020202020204" pitchFamily="34" charset="0"/>
              </a:rPr>
              <a:t>patents </a:t>
            </a:r>
            <a:r>
              <a:rPr lang="en-US" altLang="en-US" sz="2200" b="0" dirty="0">
                <a:solidFill>
                  <a:schemeClr val="tx1"/>
                </a:solidFill>
                <a:latin typeface="Liberation Sans" panose="020B0604020202020204" pitchFamily="34" charset="0"/>
              </a:rPr>
              <a:t>or</a:t>
            </a:r>
            <a:r>
              <a:rPr lang="en-US" altLang="en-US" sz="2200" dirty="0">
                <a:solidFill>
                  <a:schemeClr val="tx1"/>
                </a:solidFill>
                <a:latin typeface="Liberation Sans" panose="020B0604020202020204" pitchFamily="34" charset="0"/>
              </a:rPr>
              <a:t> copyrights</a:t>
            </a:r>
            <a:r>
              <a:rPr lang="en-US" altLang="en-US" sz="2200" b="0" dirty="0">
                <a:solidFill>
                  <a:schemeClr val="tx1"/>
                </a:solidFill>
                <a:latin typeface="Liberation Sans" panose="020B0604020202020204" pitchFamily="34" charset="0"/>
              </a:rPr>
              <a:t> such as new</a:t>
            </a:r>
          </a:p>
        </p:txBody>
      </p:sp>
      <p:sp>
        <p:nvSpPr>
          <p:cNvPr id="43012" name="Rectangle 6"/>
          <p:cNvSpPr>
            <a:spLocks noChangeArrowheads="1"/>
          </p:cNvSpPr>
          <p:nvPr/>
        </p:nvSpPr>
        <p:spPr bwMode="auto">
          <a:xfrm>
            <a:off x="1003300" y="3983389"/>
            <a:ext cx="242570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01638" indent="-401638">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product, </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process, </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idea, </a:t>
            </a:r>
          </a:p>
        </p:txBody>
      </p:sp>
      <p:sp>
        <p:nvSpPr>
          <p:cNvPr id="43013" name="Rectangle 7"/>
          <p:cNvSpPr>
            <a:spLocks noChangeArrowheads="1"/>
          </p:cNvSpPr>
          <p:nvPr/>
        </p:nvSpPr>
        <p:spPr bwMode="auto">
          <a:xfrm>
            <a:off x="3581400" y="3984976"/>
            <a:ext cx="2743200" cy="156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formula, </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composition, or</a:t>
            </a:r>
          </a:p>
          <a:p>
            <a:pPr algn="l">
              <a:lnSpc>
                <a:spcPct val="120000"/>
              </a:lnSpc>
              <a:spcBef>
                <a:spcPct val="500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cs typeface="Times New Roman" pitchFamily="18" charset="0"/>
              </a:rPr>
              <a:t>literary work.</a:t>
            </a:r>
          </a:p>
        </p:txBody>
      </p:sp>
      <p:sp>
        <p:nvSpPr>
          <p:cNvPr id="43014" name="Text Box 9"/>
          <p:cNvSpPr txBox="1">
            <a:spLocks noChangeArrowheads="1"/>
          </p:cNvSpPr>
          <p:nvPr/>
        </p:nvSpPr>
        <p:spPr bwMode="auto">
          <a:xfrm>
            <a:off x="622300" y="1851376"/>
            <a:ext cx="8013700"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54025">
              <a:defRPr b="1">
                <a:solidFill>
                  <a:schemeClr val="folHlink"/>
                </a:solidFill>
                <a:latin typeface="Comic Sans MS" pitchFamily="66" charset="0"/>
              </a:defRPr>
            </a:lvl1pPr>
            <a:lvl2pPr marL="742950" indent="-285750" defTabSz="454025">
              <a:defRPr b="1">
                <a:solidFill>
                  <a:schemeClr val="folHlink"/>
                </a:solidFill>
                <a:latin typeface="Comic Sans MS" pitchFamily="66" charset="0"/>
              </a:defRPr>
            </a:lvl2pPr>
            <a:lvl3pPr marL="1143000" indent="-228600" defTabSz="454025">
              <a:defRPr b="1">
                <a:solidFill>
                  <a:schemeClr val="folHlink"/>
                </a:solidFill>
                <a:latin typeface="Comic Sans MS" pitchFamily="66" charset="0"/>
              </a:defRPr>
            </a:lvl3pPr>
            <a:lvl4pPr marL="1600200" indent="-228600" defTabSz="454025">
              <a:defRPr b="1">
                <a:solidFill>
                  <a:schemeClr val="folHlink"/>
                </a:solidFill>
                <a:latin typeface="Comic Sans MS" pitchFamily="66" charset="0"/>
              </a:defRPr>
            </a:lvl4pPr>
            <a:lvl5pPr marL="2057400" indent="-228600" defTabSz="454025">
              <a:defRPr b="1">
                <a:solidFill>
                  <a:schemeClr val="folHlink"/>
                </a:solidFill>
                <a:latin typeface="Comic Sans MS" pitchFamily="66" charset="0"/>
              </a:defRPr>
            </a:lvl5pPr>
            <a:lvl6pPr marL="2514600" indent="-228600" algn="ctr" defTabSz="454025" eaLnBrk="0" fontAlgn="base" hangingPunct="0">
              <a:spcBef>
                <a:spcPct val="0"/>
              </a:spcBef>
              <a:spcAft>
                <a:spcPct val="0"/>
              </a:spcAft>
              <a:defRPr b="1">
                <a:solidFill>
                  <a:schemeClr val="folHlink"/>
                </a:solidFill>
                <a:latin typeface="Comic Sans MS" pitchFamily="66" charset="0"/>
              </a:defRPr>
            </a:lvl6pPr>
            <a:lvl7pPr marL="2971800" indent="-228600" algn="ctr" defTabSz="454025" eaLnBrk="0" fontAlgn="base" hangingPunct="0">
              <a:spcBef>
                <a:spcPct val="0"/>
              </a:spcBef>
              <a:spcAft>
                <a:spcPct val="0"/>
              </a:spcAft>
              <a:defRPr b="1">
                <a:solidFill>
                  <a:schemeClr val="folHlink"/>
                </a:solidFill>
                <a:latin typeface="Comic Sans MS" pitchFamily="66" charset="0"/>
              </a:defRPr>
            </a:lvl7pPr>
            <a:lvl8pPr marL="3429000" indent="-228600" algn="ctr" defTabSz="454025" eaLnBrk="0" fontAlgn="base" hangingPunct="0">
              <a:spcBef>
                <a:spcPct val="0"/>
              </a:spcBef>
              <a:spcAft>
                <a:spcPct val="0"/>
              </a:spcAft>
              <a:defRPr b="1">
                <a:solidFill>
                  <a:schemeClr val="folHlink"/>
                </a:solidFill>
                <a:latin typeface="Comic Sans MS" pitchFamily="66" charset="0"/>
              </a:defRPr>
            </a:lvl8pPr>
            <a:lvl9pPr marL="3886200" indent="-228600" algn="ctr" defTabSz="454025"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chemeClr val="tx1"/>
              </a:buClr>
            </a:pPr>
            <a:r>
              <a:rPr lang="en-US" altLang="en-US" sz="2200" dirty="0">
                <a:solidFill>
                  <a:schemeClr val="hlink"/>
                </a:solidFill>
                <a:latin typeface="Liberation Sans" panose="020B0604020202020204" pitchFamily="34" charset="0"/>
              </a:rPr>
              <a:t>Research and development (R&amp;D) costs</a:t>
            </a:r>
            <a:r>
              <a:rPr lang="en-US" altLang="en-US" sz="2200" b="0" dirty="0">
                <a:solidFill>
                  <a:schemeClr val="tx1"/>
                </a:solidFill>
                <a:latin typeface="Liberation Sans" panose="020B0604020202020204" pitchFamily="34" charset="0"/>
              </a:rPr>
              <a:t> are not in themselves intangible assets.</a:t>
            </a:r>
          </a:p>
        </p:txBody>
      </p:sp>
      <p:sp>
        <p:nvSpPr>
          <p:cNvPr id="11"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9" name="Rectangle 7"/>
          <p:cNvSpPr>
            <a:spLocks noChangeArrowheads="1"/>
          </p:cNvSpPr>
          <p:nvPr/>
        </p:nvSpPr>
        <p:spPr bwMode="auto">
          <a:xfrm>
            <a:off x="609600" y="381000"/>
            <a:ext cx="6096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r>
              <a:rPr lang="zh-CN" altLang="en-US" sz="3200" dirty="0">
                <a:solidFill>
                  <a:schemeClr val="tx1"/>
                </a:solidFill>
                <a:latin typeface="Liberation Sans" panose="020B0604020202020204" pitchFamily="34" charset="0"/>
              </a:rPr>
              <a:t> 研发支出</a:t>
            </a:r>
            <a:endParaRPr lang="en-US" altLang="en-US" sz="3200" dirty="0">
              <a:solidFill>
                <a:schemeClr val="tx1"/>
              </a:solidFill>
              <a:latin typeface="Liberation Sans" panose="020B0604020202020204" pitchFamily="34" charset="0"/>
            </a:endParaRPr>
          </a:p>
        </p:txBody>
      </p:sp>
      <p:sp>
        <p:nvSpPr>
          <p:cNvPr id="10" name="Line 2"/>
          <p:cNvSpPr>
            <a:spLocks noChangeShapeType="1"/>
          </p:cNvSpPr>
          <p:nvPr/>
        </p:nvSpPr>
        <p:spPr bwMode="auto">
          <a:xfrm>
            <a:off x="381000" y="16002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12"/>
                                        </p:tgtEl>
                                        <p:attrNameLst>
                                          <p:attrName>style.visibility</p:attrName>
                                        </p:attrNameLst>
                                      </p:cBhvr>
                                      <p:to>
                                        <p:strVal val="visible"/>
                                      </p:to>
                                    </p:set>
                                    <p:animEffect transition="in" filter="wipe(left)">
                                      <p:cBhvr>
                                        <p:cTn id="7" dur="500"/>
                                        <p:tgtEl>
                                          <p:spTgt spid="430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13"/>
                                        </p:tgtEl>
                                        <p:attrNameLst>
                                          <p:attrName>style.visibility</p:attrName>
                                        </p:attrNameLst>
                                      </p:cBhvr>
                                      <p:to>
                                        <p:strVal val="visible"/>
                                      </p:to>
                                    </p:set>
                                    <p:animEffect transition="in" filter="wipe(left)">
                                      <p:cBhvr>
                                        <p:cTn id="12" dur="500"/>
                                        <p:tgtEl>
                                          <p:spTgt spid="43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 grpId="0"/>
      <p:bldP spid="430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 Box 7"/>
          <p:cNvSpPr txBox="1">
            <a:spLocks noChangeArrowheads="1"/>
          </p:cNvSpPr>
          <p:nvPr/>
        </p:nvSpPr>
        <p:spPr bwMode="auto">
          <a:xfrm>
            <a:off x="609600" y="1312332"/>
            <a:ext cx="8013700" cy="904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454025">
              <a:defRPr b="1">
                <a:solidFill>
                  <a:schemeClr val="folHlink"/>
                </a:solidFill>
                <a:latin typeface="Comic Sans MS" pitchFamily="66" charset="0"/>
              </a:defRPr>
            </a:lvl1pPr>
            <a:lvl2pPr marL="742950" indent="-285750" defTabSz="454025">
              <a:defRPr b="1">
                <a:solidFill>
                  <a:schemeClr val="folHlink"/>
                </a:solidFill>
                <a:latin typeface="Comic Sans MS" pitchFamily="66" charset="0"/>
              </a:defRPr>
            </a:lvl2pPr>
            <a:lvl3pPr marL="1143000" indent="-228600" defTabSz="454025">
              <a:defRPr b="1">
                <a:solidFill>
                  <a:schemeClr val="folHlink"/>
                </a:solidFill>
                <a:latin typeface="Comic Sans MS" pitchFamily="66" charset="0"/>
              </a:defRPr>
            </a:lvl3pPr>
            <a:lvl4pPr marL="1600200" indent="-228600" defTabSz="454025">
              <a:defRPr b="1">
                <a:solidFill>
                  <a:schemeClr val="folHlink"/>
                </a:solidFill>
                <a:latin typeface="Comic Sans MS" pitchFamily="66" charset="0"/>
              </a:defRPr>
            </a:lvl4pPr>
            <a:lvl5pPr marL="2057400" indent="-228600" defTabSz="454025">
              <a:defRPr b="1">
                <a:solidFill>
                  <a:schemeClr val="folHlink"/>
                </a:solidFill>
                <a:latin typeface="Comic Sans MS" pitchFamily="66" charset="0"/>
              </a:defRPr>
            </a:lvl5pPr>
            <a:lvl6pPr marL="2514600" indent="-228600" algn="ctr" defTabSz="454025" eaLnBrk="0" fontAlgn="base" hangingPunct="0">
              <a:spcBef>
                <a:spcPct val="0"/>
              </a:spcBef>
              <a:spcAft>
                <a:spcPct val="0"/>
              </a:spcAft>
              <a:defRPr b="1">
                <a:solidFill>
                  <a:schemeClr val="folHlink"/>
                </a:solidFill>
                <a:latin typeface="Comic Sans MS" pitchFamily="66" charset="0"/>
              </a:defRPr>
            </a:lvl6pPr>
            <a:lvl7pPr marL="2971800" indent="-228600" algn="ctr" defTabSz="454025" eaLnBrk="0" fontAlgn="base" hangingPunct="0">
              <a:spcBef>
                <a:spcPct val="0"/>
              </a:spcBef>
              <a:spcAft>
                <a:spcPct val="0"/>
              </a:spcAft>
              <a:defRPr b="1">
                <a:solidFill>
                  <a:schemeClr val="folHlink"/>
                </a:solidFill>
                <a:latin typeface="Comic Sans MS" pitchFamily="66" charset="0"/>
              </a:defRPr>
            </a:lvl7pPr>
            <a:lvl8pPr marL="3429000" indent="-228600" algn="ctr" defTabSz="454025" eaLnBrk="0" fontAlgn="base" hangingPunct="0">
              <a:spcBef>
                <a:spcPct val="0"/>
              </a:spcBef>
              <a:spcAft>
                <a:spcPct val="0"/>
              </a:spcAft>
              <a:defRPr b="1">
                <a:solidFill>
                  <a:schemeClr val="folHlink"/>
                </a:solidFill>
                <a:latin typeface="Comic Sans MS" pitchFamily="66" charset="0"/>
              </a:defRPr>
            </a:lvl8pPr>
            <a:lvl9pPr marL="3886200" indent="-228600" algn="ctr" defTabSz="454025"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chemeClr val="tx1"/>
              </a:buClr>
            </a:pPr>
            <a:r>
              <a:rPr lang="en-US" altLang="en-US" sz="2200" b="0" dirty="0">
                <a:solidFill>
                  <a:schemeClr val="tx1"/>
                </a:solidFill>
                <a:latin typeface="Liberation Sans" panose="020B0604020202020204" pitchFamily="34" charset="0"/>
              </a:rPr>
              <a:t>Companies spend considerable sums on </a:t>
            </a:r>
            <a:r>
              <a:rPr lang="en-US" altLang="en-US" sz="2200" dirty="0">
                <a:solidFill>
                  <a:schemeClr val="tx1"/>
                </a:solidFill>
                <a:latin typeface="Liberation Sans" panose="020B0604020202020204" pitchFamily="34" charset="0"/>
              </a:rPr>
              <a:t>research and development</a:t>
            </a:r>
            <a:r>
              <a:rPr lang="en-US" altLang="en-US" sz="2200" b="0" dirty="0">
                <a:solidFill>
                  <a:schemeClr val="tx1"/>
                </a:solidFill>
                <a:latin typeface="Liberation Sans" panose="020B0604020202020204" pitchFamily="34" charset="0"/>
              </a:rPr>
              <a:t>.</a:t>
            </a:r>
          </a:p>
        </p:txBody>
      </p:sp>
      <p:sp>
        <p:nvSpPr>
          <p:cNvPr id="1231884"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2" name="Rectangle 1"/>
          <p:cNvSpPr/>
          <p:nvPr/>
        </p:nvSpPr>
        <p:spPr>
          <a:xfrm>
            <a:off x="886180" y="6124220"/>
            <a:ext cx="37338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12.13</a:t>
            </a:r>
          </a:p>
          <a:p>
            <a:pPr algn="l"/>
            <a:r>
              <a:rPr lang="en-US" sz="1200" b="0" dirty="0">
                <a:latin typeface="Liberation Sans" panose="020B0604020202020204" pitchFamily="34" charset="0"/>
              </a:rPr>
              <a:t>R&amp;D Outlays, as a Percentage of Sales</a:t>
            </a:r>
            <a:endParaRPr lang="en-US" sz="1200" dirty="0">
              <a:latin typeface="Liberation Sans" panose="020B0604020202020204" pitchFamily="34" charset="0"/>
            </a:endParaRPr>
          </a:p>
        </p:txBody>
      </p:sp>
      <p:sp>
        <p:nvSpPr>
          <p:cNvPr id="9"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pic>
        <p:nvPicPr>
          <p:cNvPr id="3" name="Picture 2"/>
          <p:cNvPicPr>
            <a:picLocks noChangeAspect="1"/>
          </p:cNvPicPr>
          <p:nvPr/>
        </p:nvPicPr>
        <p:blipFill>
          <a:blip r:embed="rId3"/>
          <a:stretch>
            <a:fillRect/>
          </a:stretch>
        </p:blipFill>
        <p:spPr>
          <a:xfrm>
            <a:off x="958665" y="2347950"/>
            <a:ext cx="7226670" cy="3748050"/>
          </a:xfrm>
          <a:prstGeom prst="rect">
            <a:avLst/>
          </a:prstGeom>
        </p:spPr>
      </p:pic>
    </p:spTree>
  </p:cSld>
  <p:clrMapOvr>
    <a:masterClrMapping/>
  </p:clrMapOvr>
  <p:transition>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4" name="Text Box 4"/>
          <p:cNvSpPr txBox="1">
            <a:spLocks noChangeArrowheads="1"/>
          </p:cNvSpPr>
          <p:nvPr/>
        </p:nvSpPr>
        <p:spPr bwMode="auto">
          <a:xfrm>
            <a:off x="685800" y="1376363"/>
            <a:ext cx="8013700" cy="3305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defTabSz="454025">
              <a:defRPr sz="2400">
                <a:solidFill>
                  <a:schemeClr val="tx1"/>
                </a:solidFill>
                <a:latin typeface="Times New Roman" pitchFamily="18" charset="0"/>
              </a:defRPr>
            </a:lvl1pPr>
            <a:lvl2pPr marL="1484313" indent="-457200" algn="l" defTabSz="454025">
              <a:defRPr sz="2400">
                <a:solidFill>
                  <a:schemeClr val="tx1"/>
                </a:solidFill>
                <a:latin typeface="Times New Roman" pitchFamily="18" charset="0"/>
              </a:defRPr>
            </a:lvl2pPr>
            <a:lvl3pPr marL="2055813" indent="-457200" algn="l" defTabSz="454025">
              <a:defRPr sz="2400">
                <a:solidFill>
                  <a:schemeClr val="tx1"/>
                </a:solidFill>
                <a:latin typeface="Times New Roman" pitchFamily="18" charset="0"/>
              </a:defRPr>
            </a:lvl3pPr>
            <a:lvl4pPr marL="2627313" indent="-457200" algn="l" defTabSz="454025">
              <a:defRPr sz="2400">
                <a:solidFill>
                  <a:schemeClr val="tx1"/>
                </a:solidFill>
                <a:latin typeface="Times New Roman" pitchFamily="18" charset="0"/>
              </a:defRPr>
            </a:lvl4pPr>
            <a:lvl5pPr marL="3198813" indent="-457200" algn="l" defTabSz="454025">
              <a:defRPr sz="2400">
                <a:solidFill>
                  <a:schemeClr val="tx1"/>
                </a:solidFill>
                <a:latin typeface="Times New Roman" pitchFamily="18" charset="0"/>
              </a:defRPr>
            </a:lvl5pPr>
            <a:lvl6pPr marL="3656013" indent="-457200" defTabSz="454025" eaLnBrk="0" fontAlgn="base" hangingPunct="0">
              <a:spcBef>
                <a:spcPct val="0"/>
              </a:spcBef>
              <a:spcAft>
                <a:spcPct val="0"/>
              </a:spcAft>
              <a:defRPr sz="2400">
                <a:solidFill>
                  <a:schemeClr val="tx1"/>
                </a:solidFill>
                <a:latin typeface="Times New Roman" pitchFamily="18" charset="0"/>
              </a:defRPr>
            </a:lvl6pPr>
            <a:lvl7pPr marL="4113213" indent="-457200" defTabSz="454025" eaLnBrk="0" fontAlgn="base" hangingPunct="0">
              <a:spcBef>
                <a:spcPct val="0"/>
              </a:spcBef>
              <a:spcAft>
                <a:spcPct val="0"/>
              </a:spcAft>
              <a:defRPr sz="2400">
                <a:solidFill>
                  <a:schemeClr val="tx1"/>
                </a:solidFill>
                <a:latin typeface="Times New Roman" pitchFamily="18" charset="0"/>
              </a:defRPr>
            </a:lvl7pPr>
            <a:lvl8pPr marL="4570413" indent="-457200" defTabSz="454025" eaLnBrk="0" fontAlgn="base" hangingPunct="0">
              <a:spcBef>
                <a:spcPct val="0"/>
              </a:spcBef>
              <a:spcAft>
                <a:spcPct val="0"/>
              </a:spcAft>
              <a:defRPr sz="2400">
                <a:solidFill>
                  <a:schemeClr val="tx1"/>
                </a:solidFill>
                <a:latin typeface="Times New Roman" pitchFamily="18" charset="0"/>
              </a:defRPr>
            </a:lvl8pPr>
            <a:lvl9pPr marL="5027613" indent="-457200" defTabSz="454025"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60000"/>
              </a:spcBef>
              <a:buClr>
                <a:srgbClr val="CC0000"/>
              </a:buClr>
              <a:buSzPct val="80000"/>
              <a:buFont typeface="Wingdings" pitchFamily="2" charset="2"/>
              <a:buChar char="u"/>
            </a:pPr>
            <a:r>
              <a:rPr lang="en-US" altLang="en-US" sz="2200" dirty="0">
                <a:effectLst/>
                <a:latin typeface="Liberation Sans" panose="020B0604020202020204" pitchFamily="34" charset="0"/>
              </a:rPr>
              <a:t>Research</a:t>
            </a:r>
            <a:r>
              <a:rPr lang="en-US" altLang="en-US" sz="2200" b="0" dirty="0">
                <a:effectLst/>
                <a:latin typeface="Liberation Sans" panose="020B0604020202020204" pitchFamily="34" charset="0"/>
              </a:rPr>
              <a:t> costs </a:t>
            </a:r>
            <a:r>
              <a:rPr lang="en-US" altLang="en-US" sz="2200" b="0" dirty="0" err="1">
                <a:effectLst/>
                <a:latin typeface="Liberation Sans" panose="020B0604020202020204" pitchFamily="34" charset="0"/>
              </a:rPr>
              <a:t>研究支出</a:t>
            </a:r>
            <a:r>
              <a:rPr lang="zh-CN" altLang="en-US" sz="2200" b="0" dirty="0">
                <a:effectLst/>
                <a:latin typeface="Liberation Sans" panose="020B0604020202020204" pitchFamily="34" charset="0"/>
              </a:rPr>
              <a:t> </a:t>
            </a:r>
            <a:r>
              <a:rPr lang="en-US" altLang="en-US" sz="2200" b="0" dirty="0">
                <a:effectLst/>
                <a:latin typeface="Liberation Sans" panose="020B0604020202020204" pitchFamily="34" charset="0"/>
              </a:rPr>
              <a:t>must be expensed as incurred. </a:t>
            </a:r>
          </a:p>
          <a:p>
            <a:pPr>
              <a:lnSpc>
                <a:spcPct val="120000"/>
              </a:lnSpc>
              <a:spcBef>
                <a:spcPct val="60000"/>
              </a:spcBef>
              <a:buClr>
                <a:srgbClr val="CC0000"/>
              </a:buClr>
              <a:buSzPct val="80000"/>
              <a:buFont typeface="Wingdings" pitchFamily="2" charset="2"/>
              <a:buChar char="u"/>
            </a:pPr>
            <a:r>
              <a:rPr lang="en-US" altLang="en-US" sz="2200" dirty="0">
                <a:effectLst/>
                <a:latin typeface="Liberation Sans" panose="020B0604020202020204" pitchFamily="34" charset="0"/>
              </a:rPr>
              <a:t>Development</a:t>
            </a:r>
            <a:r>
              <a:rPr lang="en-US" altLang="en-US" sz="2200" b="0" dirty="0">
                <a:effectLst/>
                <a:latin typeface="Liberation Sans" panose="020B0604020202020204" pitchFamily="34" charset="0"/>
              </a:rPr>
              <a:t> costs </a:t>
            </a:r>
            <a:r>
              <a:rPr lang="en-US" altLang="en-US" sz="2200" b="0" dirty="0" err="1">
                <a:effectLst/>
                <a:latin typeface="Liberation Sans" panose="020B0604020202020204" pitchFamily="34" charset="0"/>
              </a:rPr>
              <a:t>开发支出</a:t>
            </a:r>
            <a:r>
              <a:rPr lang="zh-CN" altLang="en-US" sz="2200" b="0" dirty="0">
                <a:effectLst/>
                <a:latin typeface="Liberation Sans" panose="020B0604020202020204" pitchFamily="34" charset="0"/>
              </a:rPr>
              <a:t> </a:t>
            </a:r>
            <a:r>
              <a:rPr lang="en-US" altLang="en-US" sz="2200" b="0" dirty="0">
                <a:effectLst/>
                <a:latin typeface="Liberation Sans" panose="020B0604020202020204" pitchFamily="34" charset="0"/>
              </a:rPr>
              <a:t>may or may not be expensed as incurred. </a:t>
            </a:r>
          </a:p>
          <a:p>
            <a:pPr>
              <a:lnSpc>
                <a:spcPct val="120000"/>
              </a:lnSpc>
              <a:spcBef>
                <a:spcPct val="60000"/>
              </a:spcBef>
              <a:buClr>
                <a:srgbClr val="CC0000"/>
              </a:buClr>
              <a:buSzPct val="80000"/>
              <a:buFont typeface="Wingdings" pitchFamily="2" charset="2"/>
              <a:buChar char="u"/>
            </a:pPr>
            <a:r>
              <a:rPr lang="en-US" altLang="en-US" sz="2200" b="0" dirty="0">
                <a:effectLst/>
                <a:latin typeface="Liberation Sans" panose="020B0604020202020204" pitchFamily="34" charset="0"/>
              </a:rPr>
              <a:t>Capitalization begins when the project is far enough along in the process </a:t>
            </a:r>
            <a:r>
              <a:rPr lang="en-US" altLang="en-US" sz="2200" b="0" u="sng" dirty="0">
                <a:effectLst/>
                <a:latin typeface="Liberation Sans" panose="020B0604020202020204" pitchFamily="34" charset="0"/>
              </a:rPr>
              <a:t>such that the economic benefits of the R&amp;D                                             project will flow to the company </a:t>
            </a:r>
            <a:r>
              <a:rPr lang="en-US" altLang="en-US" sz="2200" b="0" dirty="0">
                <a:effectLst/>
                <a:latin typeface="Liberation Sans" panose="020B0604020202020204" pitchFamily="34" charset="0"/>
              </a:rPr>
              <a:t>(the project is </a:t>
            </a:r>
            <a:r>
              <a:rPr lang="en-US" altLang="en-US" sz="2200" dirty="0">
                <a:effectLst/>
                <a:latin typeface="Liberation Sans" panose="020B0604020202020204" pitchFamily="34" charset="0"/>
              </a:rPr>
              <a:t>economically viable</a:t>
            </a:r>
            <a:r>
              <a:rPr lang="zh-CN" altLang="en-US" sz="2200" dirty="0">
                <a:effectLst/>
                <a:latin typeface="Liberation Sans" panose="020B0604020202020204" pitchFamily="34" charset="0"/>
              </a:rPr>
              <a:t> 经济可行性</a:t>
            </a:r>
            <a:r>
              <a:rPr lang="en-US" altLang="en-US" sz="2200" b="0" dirty="0">
                <a:effectLst/>
                <a:latin typeface="Liberation Sans" panose="020B0604020202020204" pitchFamily="34" charset="0"/>
              </a:rPr>
              <a:t>).</a:t>
            </a:r>
          </a:p>
        </p:txBody>
      </p:sp>
      <p:sp>
        <p:nvSpPr>
          <p:cNvPr id="7"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6"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spTree>
    <p:extLst>
      <p:ext uri="{BB962C8B-B14F-4D97-AF65-F5344CB8AC3E}">
        <p14:creationId xmlns:p14="http://schemas.microsoft.com/office/powerpoint/2010/main" val="28282292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3924">
                                            <p:txEl>
                                              <p:pRg st="0" end="0"/>
                                            </p:txEl>
                                          </p:spTgt>
                                        </p:tgtEl>
                                        <p:attrNameLst>
                                          <p:attrName>style.visibility</p:attrName>
                                        </p:attrNameLst>
                                      </p:cBhvr>
                                      <p:to>
                                        <p:strVal val="visible"/>
                                      </p:to>
                                    </p:set>
                                    <p:animEffect transition="in" filter="wipe(left)">
                                      <p:cBhvr>
                                        <p:cTn id="7" dur="500"/>
                                        <p:tgtEl>
                                          <p:spTgt spid="12339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3924">
                                            <p:txEl>
                                              <p:pRg st="1" end="1"/>
                                            </p:txEl>
                                          </p:spTgt>
                                        </p:tgtEl>
                                        <p:attrNameLst>
                                          <p:attrName>style.visibility</p:attrName>
                                        </p:attrNameLst>
                                      </p:cBhvr>
                                      <p:to>
                                        <p:strVal val="visible"/>
                                      </p:to>
                                    </p:set>
                                    <p:animEffect transition="in" filter="wipe(left)">
                                      <p:cBhvr>
                                        <p:cTn id="12" dur="500"/>
                                        <p:tgtEl>
                                          <p:spTgt spid="12339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3924">
                                            <p:txEl>
                                              <p:pRg st="2" end="2"/>
                                            </p:txEl>
                                          </p:spTgt>
                                        </p:tgtEl>
                                        <p:attrNameLst>
                                          <p:attrName>style.visibility</p:attrName>
                                        </p:attrNameLst>
                                      </p:cBhvr>
                                      <p:to>
                                        <p:strVal val="visible"/>
                                      </p:to>
                                    </p:set>
                                    <p:animEffect transition="in" filter="wipe(left)">
                                      <p:cBhvr>
                                        <p:cTn id="17" dur="500"/>
                                        <p:tgtEl>
                                          <p:spTgt spid="12339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4" grpId="0" build="p" bldLvl="3"/>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4" name="Text Box 4"/>
          <p:cNvSpPr txBox="1">
            <a:spLocks noChangeArrowheads="1"/>
          </p:cNvSpPr>
          <p:nvPr/>
        </p:nvSpPr>
        <p:spPr bwMode="auto">
          <a:xfrm>
            <a:off x="685800" y="1376363"/>
            <a:ext cx="8013700" cy="5945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defTabSz="454025">
              <a:defRPr sz="2400">
                <a:solidFill>
                  <a:schemeClr val="tx1"/>
                </a:solidFill>
                <a:latin typeface="Times New Roman" pitchFamily="18" charset="0"/>
              </a:defRPr>
            </a:lvl1pPr>
            <a:lvl2pPr marL="1484313" indent="-457200" algn="l" defTabSz="454025">
              <a:defRPr sz="2400">
                <a:solidFill>
                  <a:schemeClr val="tx1"/>
                </a:solidFill>
                <a:latin typeface="Times New Roman" pitchFamily="18" charset="0"/>
              </a:defRPr>
            </a:lvl2pPr>
            <a:lvl3pPr marL="2055813" indent="-457200" algn="l" defTabSz="454025">
              <a:defRPr sz="2400">
                <a:solidFill>
                  <a:schemeClr val="tx1"/>
                </a:solidFill>
                <a:latin typeface="Times New Roman" pitchFamily="18" charset="0"/>
              </a:defRPr>
            </a:lvl3pPr>
            <a:lvl4pPr marL="2627313" indent="-457200" algn="l" defTabSz="454025">
              <a:defRPr sz="2400">
                <a:solidFill>
                  <a:schemeClr val="tx1"/>
                </a:solidFill>
                <a:latin typeface="Times New Roman" pitchFamily="18" charset="0"/>
              </a:defRPr>
            </a:lvl4pPr>
            <a:lvl5pPr marL="3198813" indent="-457200" algn="l" defTabSz="454025">
              <a:defRPr sz="2400">
                <a:solidFill>
                  <a:schemeClr val="tx1"/>
                </a:solidFill>
                <a:latin typeface="Times New Roman" pitchFamily="18" charset="0"/>
              </a:defRPr>
            </a:lvl5pPr>
            <a:lvl6pPr marL="3656013" indent="-457200" defTabSz="454025" eaLnBrk="0" fontAlgn="base" hangingPunct="0">
              <a:spcBef>
                <a:spcPct val="0"/>
              </a:spcBef>
              <a:spcAft>
                <a:spcPct val="0"/>
              </a:spcAft>
              <a:defRPr sz="2400">
                <a:solidFill>
                  <a:schemeClr val="tx1"/>
                </a:solidFill>
                <a:latin typeface="Times New Roman" pitchFamily="18" charset="0"/>
              </a:defRPr>
            </a:lvl6pPr>
            <a:lvl7pPr marL="4113213" indent="-457200" defTabSz="454025" eaLnBrk="0" fontAlgn="base" hangingPunct="0">
              <a:spcBef>
                <a:spcPct val="0"/>
              </a:spcBef>
              <a:spcAft>
                <a:spcPct val="0"/>
              </a:spcAft>
              <a:defRPr sz="2400">
                <a:solidFill>
                  <a:schemeClr val="tx1"/>
                </a:solidFill>
                <a:latin typeface="Times New Roman" pitchFamily="18" charset="0"/>
              </a:defRPr>
            </a:lvl7pPr>
            <a:lvl8pPr marL="4570413" indent="-457200" defTabSz="454025" eaLnBrk="0" fontAlgn="base" hangingPunct="0">
              <a:spcBef>
                <a:spcPct val="0"/>
              </a:spcBef>
              <a:spcAft>
                <a:spcPct val="0"/>
              </a:spcAft>
              <a:defRPr sz="2400">
                <a:solidFill>
                  <a:schemeClr val="tx1"/>
                </a:solidFill>
                <a:latin typeface="Times New Roman" pitchFamily="18" charset="0"/>
              </a:defRPr>
            </a:lvl8pPr>
            <a:lvl9pPr marL="5027613" indent="-457200" defTabSz="454025"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60000"/>
              </a:spcBef>
              <a:buClr>
                <a:srgbClr val="CC0000"/>
              </a:buClr>
              <a:buSzPct val="80000"/>
              <a:buFont typeface="Wingdings" pitchFamily="2" charset="2"/>
              <a:buChar char="u"/>
            </a:pPr>
            <a:r>
              <a:rPr lang="en-US" altLang="en-US" sz="2200" b="0" dirty="0">
                <a:latin typeface="Liberation Sans" panose="020B0604020202020204" pitchFamily="34" charset="0"/>
              </a:rPr>
              <a:t>All of the following criteria must be met to begin capitalizing development costs into the carrying value of the related intangible: (1) the project achieves technical feasibility of completing the intangible asset so that it will be available for use or sale; (2) the company intends, and has the ability, to complete the intangible asset and use or sell it; (3) the intangible asset will generate probable future economic benefits (there is a market for the asset or the output of the asset); (4) the company has adequate technical, financial, and other resources to complete the development of the intangible asset; and (5) the company can measure reliably the development costs associated with the intangible asset to be developed. </a:t>
            </a:r>
          </a:p>
          <a:p>
            <a:pPr marL="0" indent="0">
              <a:lnSpc>
                <a:spcPct val="120000"/>
              </a:lnSpc>
              <a:spcBef>
                <a:spcPct val="60000"/>
              </a:spcBef>
              <a:buClr>
                <a:srgbClr val="CC0000"/>
              </a:buClr>
              <a:buSzPct val="80000"/>
            </a:pPr>
            <a:endParaRPr lang="en-US" altLang="en-US" sz="2200" b="0" dirty="0">
              <a:effectLst/>
              <a:latin typeface="Liberation Sans" panose="020B0604020202020204" pitchFamily="34" charset="0"/>
            </a:endParaRPr>
          </a:p>
        </p:txBody>
      </p:sp>
      <p:sp>
        <p:nvSpPr>
          <p:cNvPr id="7"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6"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spTree>
    <p:extLst>
      <p:ext uri="{BB962C8B-B14F-4D97-AF65-F5344CB8AC3E}">
        <p14:creationId xmlns:p14="http://schemas.microsoft.com/office/powerpoint/2010/main" val="11366980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3924">
                                            <p:txEl>
                                              <p:pRg st="0" end="0"/>
                                            </p:txEl>
                                          </p:spTgt>
                                        </p:tgtEl>
                                        <p:attrNameLst>
                                          <p:attrName>style.visibility</p:attrName>
                                        </p:attrNameLst>
                                      </p:cBhvr>
                                      <p:to>
                                        <p:strVal val="visible"/>
                                      </p:to>
                                    </p:set>
                                    <p:animEffect transition="in" filter="wipe(left)">
                                      <p:cBhvr>
                                        <p:cTn id="7" dur="500"/>
                                        <p:tgtEl>
                                          <p:spTgt spid="12339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4" grpId="0" build="p" bldLvl="3"/>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1</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Discuss the characteristics, valuation, and amortization of intangible assets.</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132614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3"/>
          <p:cNvSpPr txBox="1">
            <a:spLocks noChangeArrowheads="1"/>
          </p:cNvSpPr>
          <p:nvPr/>
        </p:nvSpPr>
        <p:spPr bwMode="auto">
          <a:xfrm>
            <a:off x="609600" y="1309688"/>
            <a:ext cx="8001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Identifying R &amp; D Activities</a:t>
            </a:r>
            <a:r>
              <a:rPr lang="zh-CN" altLang="en-US" sz="2800" dirty="0">
                <a:solidFill>
                  <a:srgbClr val="CC0000"/>
                </a:solidFill>
                <a:latin typeface="Liberation Sans" panose="020B0604020202020204" pitchFamily="34" charset="0"/>
              </a:rPr>
              <a:t> 研发活动</a:t>
            </a:r>
            <a:endParaRPr lang="en-US" altLang="en-US" sz="2800" dirty="0">
              <a:solidFill>
                <a:srgbClr val="CC0000"/>
              </a:solidFill>
              <a:latin typeface="Liberation Sans" panose="020B0604020202020204" pitchFamily="34" charset="0"/>
            </a:endParaRPr>
          </a:p>
        </p:txBody>
      </p:sp>
      <p:sp>
        <p:nvSpPr>
          <p:cNvPr id="45060" name="Rectangle 12"/>
          <p:cNvSpPr>
            <a:spLocks noChangeArrowheads="1"/>
          </p:cNvSpPr>
          <p:nvPr/>
        </p:nvSpPr>
        <p:spPr bwMode="auto">
          <a:xfrm>
            <a:off x="533400" y="2132013"/>
            <a:ext cx="3810000" cy="1600200"/>
          </a:xfrm>
          <a:prstGeom prst="rect">
            <a:avLst/>
          </a:prstGeom>
          <a:solidFill>
            <a:schemeClr val="bg1"/>
          </a:solidFill>
          <a:ln w="28575" cap="sq">
            <a:solidFill>
              <a:schemeClr val="tx1"/>
            </a:solidFill>
            <a:miter lim="800000"/>
            <a:headEnd/>
            <a:tailEnd/>
          </a:ln>
          <a:effectLst>
            <a:outerShdw dist="50800" dir="5400000" algn="ctr" rotWithShape="0">
              <a:schemeClr val="bg2"/>
            </a:outerShdw>
          </a:effectLst>
        </p:spPr>
        <p:txBody>
          <a:bodyPr tIns="9144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nSpc>
                <a:spcPct val="110000"/>
              </a:lnSpc>
              <a:spcAft>
                <a:spcPct val="25000"/>
              </a:spcAft>
              <a:buClr>
                <a:schemeClr val="tx1"/>
              </a:buClr>
              <a:buSzPct val="80000"/>
            </a:pPr>
            <a:r>
              <a:rPr lang="en-US" altLang="en-US" dirty="0">
                <a:solidFill>
                  <a:srgbClr val="CC0000"/>
                </a:solidFill>
                <a:latin typeface="Liberation Sans" panose="020B0604020202020204" pitchFamily="34" charset="0"/>
              </a:rPr>
              <a:t>Research Activities</a:t>
            </a:r>
            <a:r>
              <a:rPr lang="zh-CN" altLang="en-US" dirty="0">
                <a:solidFill>
                  <a:srgbClr val="CC0000"/>
                </a:solidFill>
                <a:latin typeface="Liberation Sans" panose="020B0604020202020204" pitchFamily="34" charset="0"/>
              </a:rPr>
              <a:t> 研究活动</a:t>
            </a:r>
            <a:endParaRPr lang="en-US" altLang="en-US" dirty="0">
              <a:solidFill>
                <a:srgbClr val="CC0000"/>
              </a:solidFill>
              <a:latin typeface="Liberation Sans" panose="020B0604020202020204" pitchFamily="34" charset="0"/>
            </a:endParaRPr>
          </a:p>
          <a:p>
            <a:pPr algn="l"/>
            <a:r>
              <a:rPr lang="en-US" sz="1600" b="0" dirty="0">
                <a:latin typeface="Liberation Sans" panose="020B0604020202020204" pitchFamily="34" charset="0"/>
              </a:rPr>
              <a:t>Original and planned investigation undertaken with the prospect of gaining new scientific or technical knowledge and understanding.</a:t>
            </a:r>
            <a:endParaRPr lang="en-US" altLang="en-US" sz="1600" b="0" dirty="0">
              <a:latin typeface="Liberation Sans" panose="020B0604020202020204" pitchFamily="34" charset="0"/>
            </a:endParaRPr>
          </a:p>
        </p:txBody>
      </p:sp>
      <p:sp>
        <p:nvSpPr>
          <p:cNvPr id="45061" name="Rectangle 13"/>
          <p:cNvSpPr>
            <a:spLocks noChangeArrowheads="1"/>
          </p:cNvSpPr>
          <p:nvPr/>
        </p:nvSpPr>
        <p:spPr bwMode="auto">
          <a:xfrm>
            <a:off x="4343400" y="2132013"/>
            <a:ext cx="4343400" cy="1600200"/>
          </a:xfrm>
          <a:prstGeom prst="rect">
            <a:avLst/>
          </a:prstGeom>
          <a:solidFill>
            <a:schemeClr val="bg1"/>
          </a:solidFill>
          <a:ln w="28575" cap="sq" algn="ctr">
            <a:solidFill>
              <a:schemeClr val="tx1"/>
            </a:solidFill>
            <a:miter lim="800000"/>
            <a:headEnd/>
            <a:tailEnd/>
          </a:ln>
          <a:effectLst>
            <a:outerShdw dist="50800" dir="5400000" algn="ctr" rotWithShape="0">
              <a:schemeClr val="bg2"/>
            </a:outerShdw>
          </a:effectLst>
        </p:spPr>
        <p:txBody>
          <a:bodyPr tIns="9144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Aft>
                <a:spcPct val="25000"/>
              </a:spcAft>
            </a:pPr>
            <a:r>
              <a:rPr lang="en-US" altLang="en-US" dirty="0">
                <a:latin typeface="Liberation Sans" panose="020B0604020202020204" pitchFamily="34" charset="0"/>
              </a:rPr>
              <a:t>Examples</a:t>
            </a:r>
          </a:p>
          <a:p>
            <a:pPr algn="l"/>
            <a:r>
              <a:rPr lang="en-US" altLang="en-US" sz="1600" b="0" dirty="0">
                <a:latin typeface="Liberation Sans" panose="020B0604020202020204" pitchFamily="34" charset="0"/>
              </a:rPr>
              <a:t>Laboratory research aimed at discovery of new knowledge; searching for applications of new research findings.</a:t>
            </a:r>
          </a:p>
        </p:txBody>
      </p:sp>
      <p:sp>
        <p:nvSpPr>
          <p:cNvPr id="45062" name="Rectangle 14"/>
          <p:cNvSpPr>
            <a:spLocks noChangeArrowheads="1"/>
          </p:cNvSpPr>
          <p:nvPr/>
        </p:nvSpPr>
        <p:spPr bwMode="auto">
          <a:xfrm>
            <a:off x="533400" y="3808413"/>
            <a:ext cx="3810000" cy="2209800"/>
          </a:xfrm>
          <a:prstGeom prst="rect">
            <a:avLst/>
          </a:prstGeom>
          <a:solidFill>
            <a:schemeClr val="bg1"/>
          </a:solidFill>
          <a:ln w="28575" cap="sq" algn="ctr">
            <a:solidFill>
              <a:schemeClr val="tx1"/>
            </a:solidFill>
            <a:miter lim="800000"/>
            <a:headEnd/>
            <a:tailEnd/>
          </a:ln>
          <a:effectLst>
            <a:outerShdw dist="50800" dir="5400000" algn="ctr" rotWithShape="0">
              <a:schemeClr val="bg2"/>
            </a:outerShdw>
          </a:effectLst>
        </p:spPr>
        <p:txBody>
          <a:bodyPr tIns="9144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Aft>
                <a:spcPct val="25000"/>
              </a:spcAft>
            </a:pPr>
            <a:r>
              <a:rPr lang="en-US" altLang="en-US" dirty="0">
                <a:solidFill>
                  <a:srgbClr val="CC0000"/>
                </a:solidFill>
                <a:latin typeface="Liberation Sans" panose="020B0604020202020204" pitchFamily="34" charset="0"/>
              </a:rPr>
              <a:t>Development Activities</a:t>
            </a:r>
            <a:r>
              <a:rPr lang="zh-CN" altLang="en-US" dirty="0">
                <a:solidFill>
                  <a:srgbClr val="CC0000"/>
                </a:solidFill>
                <a:latin typeface="Liberation Sans" panose="020B0604020202020204" pitchFamily="34" charset="0"/>
              </a:rPr>
              <a:t> 开发活动</a:t>
            </a:r>
            <a:endParaRPr lang="en-US" altLang="en-US" dirty="0">
              <a:solidFill>
                <a:srgbClr val="CC0000"/>
              </a:solidFill>
              <a:latin typeface="Liberation Sans" panose="020B0604020202020204" pitchFamily="34" charset="0"/>
            </a:endParaRPr>
          </a:p>
          <a:p>
            <a:pPr algn="l"/>
            <a:r>
              <a:rPr lang="en-US" sz="1600" b="0" dirty="0">
                <a:latin typeface="Liberation Sans" panose="020B0604020202020204" pitchFamily="34" charset="0"/>
              </a:rPr>
              <a:t>Application of research findings or other</a:t>
            </a:r>
          </a:p>
          <a:p>
            <a:pPr algn="l"/>
            <a:r>
              <a:rPr lang="en-US" sz="1600" b="0" dirty="0">
                <a:latin typeface="Liberation Sans" panose="020B0604020202020204" pitchFamily="34" charset="0"/>
              </a:rPr>
              <a:t>knowledge to a plan or design for the</a:t>
            </a:r>
          </a:p>
          <a:p>
            <a:pPr algn="l"/>
            <a:r>
              <a:rPr lang="en-US" sz="1600" b="0" dirty="0">
                <a:latin typeface="Liberation Sans" panose="020B0604020202020204" pitchFamily="34" charset="0"/>
              </a:rPr>
              <a:t>production of new or substantially improved materials, devices, products, processes, systems, or services before the start of commercial production or use.</a:t>
            </a:r>
            <a:endParaRPr lang="en-US" altLang="en-US" sz="1600" b="0" dirty="0">
              <a:latin typeface="Liberation Sans" panose="020B0604020202020204" pitchFamily="34" charset="0"/>
            </a:endParaRPr>
          </a:p>
        </p:txBody>
      </p:sp>
      <p:sp>
        <p:nvSpPr>
          <p:cNvPr id="45063" name="Rectangle 15"/>
          <p:cNvSpPr>
            <a:spLocks noChangeArrowheads="1"/>
          </p:cNvSpPr>
          <p:nvPr/>
        </p:nvSpPr>
        <p:spPr bwMode="auto">
          <a:xfrm>
            <a:off x="4343400" y="3808413"/>
            <a:ext cx="4343400" cy="2209800"/>
          </a:xfrm>
          <a:prstGeom prst="rect">
            <a:avLst/>
          </a:prstGeom>
          <a:solidFill>
            <a:schemeClr val="bg1"/>
          </a:solidFill>
          <a:ln w="28575" cap="sq" algn="ctr">
            <a:solidFill>
              <a:schemeClr val="tx1"/>
            </a:solidFill>
            <a:miter lim="800000"/>
            <a:headEnd/>
            <a:tailEnd/>
          </a:ln>
          <a:effectLst>
            <a:outerShdw dist="50800" dir="5400000" algn="ctr" rotWithShape="0">
              <a:schemeClr val="bg2"/>
            </a:outerShdw>
          </a:effectLst>
        </p:spPr>
        <p:txBody>
          <a:bodyPr tIns="9144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Aft>
                <a:spcPct val="25000"/>
              </a:spcAft>
            </a:pPr>
            <a:r>
              <a:rPr lang="en-US" altLang="en-US" dirty="0">
                <a:latin typeface="Liberation Sans" panose="020B0604020202020204" pitchFamily="34" charset="0"/>
              </a:rPr>
              <a:t>Examples</a:t>
            </a:r>
          </a:p>
          <a:p>
            <a:pPr algn="l"/>
            <a:r>
              <a:rPr lang="en-US" altLang="en-US" sz="1600" b="0" dirty="0">
                <a:latin typeface="Liberation Sans" panose="020B0604020202020204" pitchFamily="34" charset="0"/>
              </a:rPr>
              <a:t>Conceptual formulation and design of possible product or process alternatives; construction of prototypes and</a:t>
            </a:r>
          </a:p>
          <a:p>
            <a:pPr algn="l"/>
            <a:r>
              <a:rPr lang="en-US" altLang="en-US" sz="1600" b="0" dirty="0">
                <a:latin typeface="Liberation Sans" panose="020B0604020202020204" pitchFamily="34" charset="0"/>
              </a:rPr>
              <a:t>operation of pilot plants.</a:t>
            </a:r>
          </a:p>
        </p:txBody>
      </p:sp>
      <p:sp>
        <p:nvSpPr>
          <p:cNvPr id="1149968" name="Line 16"/>
          <p:cNvSpPr>
            <a:spLocks noChangeShapeType="1"/>
          </p:cNvSpPr>
          <p:nvPr/>
        </p:nvSpPr>
        <p:spPr bwMode="auto">
          <a:xfrm>
            <a:off x="4038600" y="2360613"/>
            <a:ext cx="762000" cy="0"/>
          </a:xfrm>
          <a:prstGeom prst="line">
            <a:avLst/>
          </a:prstGeom>
          <a:noFill/>
          <a:ln w="57150" cap="sq">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49969" name="Line 17"/>
          <p:cNvSpPr>
            <a:spLocks noChangeShapeType="1"/>
          </p:cNvSpPr>
          <p:nvPr/>
        </p:nvSpPr>
        <p:spPr bwMode="auto">
          <a:xfrm>
            <a:off x="4267200" y="4038600"/>
            <a:ext cx="762000" cy="0"/>
          </a:xfrm>
          <a:prstGeom prst="line">
            <a:avLst/>
          </a:prstGeom>
          <a:noFill/>
          <a:ln w="57150" cap="sq">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49975" name="Line 23"/>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2" name="Rectangle 1"/>
          <p:cNvSpPr/>
          <p:nvPr/>
        </p:nvSpPr>
        <p:spPr>
          <a:xfrm>
            <a:off x="6781800" y="1447800"/>
            <a:ext cx="21336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12.14</a:t>
            </a:r>
          </a:p>
          <a:p>
            <a:pPr algn="l"/>
            <a:r>
              <a:rPr lang="en-US" sz="1200" b="0" dirty="0">
                <a:latin typeface="Liberation Sans" panose="020B0604020202020204" pitchFamily="34" charset="0"/>
              </a:rPr>
              <a:t>Research Activities versus Development Activities</a:t>
            </a:r>
            <a:endParaRPr lang="en-US" sz="1200" dirty="0">
              <a:latin typeface="Liberation Sans" panose="020B0604020202020204" pitchFamily="34" charset="0"/>
            </a:endParaRPr>
          </a:p>
        </p:txBody>
      </p:sp>
      <p:sp>
        <p:nvSpPr>
          <p:cNvPr id="14"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061"/>
                                        </p:tgtEl>
                                        <p:attrNameLst>
                                          <p:attrName>style.visibility</p:attrName>
                                        </p:attrNameLst>
                                      </p:cBhvr>
                                      <p:to>
                                        <p:strVal val="visible"/>
                                      </p:to>
                                    </p:set>
                                    <p:animEffect transition="in" filter="wipe(left)">
                                      <p:cBhvr>
                                        <p:cTn id="7" dur="500"/>
                                        <p:tgtEl>
                                          <p:spTgt spid="450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062"/>
                                        </p:tgtEl>
                                        <p:attrNameLst>
                                          <p:attrName>style.visibility</p:attrName>
                                        </p:attrNameLst>
                                      </p:cBhvr>
                                      <p:to>
                                        <p:strVal val="visible"/>
                                      </p:to>
                                    </p:set>
                                    <p:animEffect transition="in" filter="wipe(left)">
                                      <p:cBhvr>
                                        <p:cTn id="12" dur="500"/>
                                        <p:tgtEl>
                                          <p:spTgt spid="4506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49969"/>
                                        </p:tgtEl>
                                        <p:attrNameLst>
                                          <p:attrName>style.visibility</p:attrName>
                                        </p:attrNameLst>
                                      </p:cBhvr>
                                      <p:to>
                                        <p:strVal val="visible"/>
                                      </p:to>
                                    </p:set>
                                    <p:animEffect transition="in" filter="wipe(left)">
                                      <p:cBhvr>
                                        <p:cTn id="16" dur="500"/>
                                        <p:tgtEl>
                                          <p:spTgt spid="114996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5063"/>
                                        </p:tgtEl>
                                        <p:attrNameLst>
                                          <p:attrName>style.visibility</p:attrName>
                                        </p:attrNameLst>
                                      </p:cBhvr>
                                      <p:to>
                                        <p:strVal val="visible"/>
                                      </p:to>
                                    </p:set>
                                    <p:animEffect transition="in" filter="wipe(left)">
                                      <p:cBhvr>
                                        <p:cTn id="21" dur="500"/>
                                        <p:tgtEl>
                                          <p:spTgt spid="450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1" grpId="0" animBg="1"/>
      <p:bldP spid="45062" grpId="0" animBg="1"/>
      <p:bldP spid="45063" grpId="0" animBg="1"/>
      <p:bldP spid="114996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609600" y="1385888"/>
            <a:ext cx="8001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Accounting for R &amp; D Activities</a:t>
            </a:r>
          </a:p>
        </p:txBody>
      </p:sp>
      <p:sp>
        <p:nvSpPr>
          <p:cNvPr id="46083" name="Text Box 4"/>
          <p:cNvSpPr txBox="1">
            <a:spLocks noChangeArrowheads="1"/>
          </p:cNvSpPr>
          <p:nvPr/>
        </p:nvSpPr>
        <p:spPr bwMode="auto">
          <a:xfrm>
            <a:off x="609600" y="1990725"/>
            <a:ext cx="7696200" cy="4912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60000"/>
              </a:spcBef>
              <a:buClr>
                <a:schemeClr val="accent2"/>
              </a:buClr>
              <a:buSzPct val="80000"/>
              <a:buFont typeface="Symbol" pitchFamily="18" charset="2"/>
              <a:buNone/>
            </a:pPr>
            <a:r>
              <a:rPr lang="en-US" altLang="en-US" sz="2300" b="0" dirty="0">
                <a:solidFill>
                  <a:schemeClr val="tx1"/>
                </a:solidFill>
                <a:latin typeface="Liberation Sans" panose="020B0604020202020204" pitchFamily="34" charset="0"/>
              </a:rPr>
              <a:t>Costs Associated with R&amp;D Activities:</a:t>
            </a:r>
          </a:p>
          <a:p>
            <a:pPr lvl="1" algn="l">
              <a:spcBef>
                <a:spcPct val="60000"/>
              </a:spcBef>
              <a:buClr>
                <a:srgbClr val="CC0000"/>
              </a:buClr>
              <a:buSzPct val="80000"/>
              <a:buFont typeface="Wingdings" pitchFamily="2" charset="2"/>
              <a:buChar char="u"/>
            </a:pPr>
            <a:r>
              <a:rPr lang="en-US" altLang="en-US" sz="2100" dirty="0">
                <a:solidFill>
                  <a:schemeClr val="tx1"/>
                </a:solidFill>
                <a:latin typeface="Liberation Sans" panose="020B0604020202020204" pitchFamily="34" charset="0"/>
              </a:rPr>
              <a:t>Materials, equipment, and facilities.</a:t>
            </a:r>
          </a:p>
          <a:p>
            <a:pPr marL="228600" lvl="1" indent="0" algn="l">
              <a:spcBef>
                <a:spcPct val="60000"/>
              </a:spcBef>
              <a:buClr>
                <a:srgbClr val="CC0000"/>
              </a:buClr>
              <a:buSzPct val="80000"/>
            </a:pPr>
            <a:r>
              <a:rPr lang="en-US" altLang="en-US" sz="2100" b="0" dirty="0">
                <a:solidFill>
                  <a:schemeClr val="tx1"/>
                </a:solidFill>
                <a:latin typeface="Liberation Sans" panose="020B0604020202020204" pitchFamily="34" charset="0"/>
              </a:rPr>
              <a:t> Expense the entire costs, unless the items have alternative future uses (in other projects or otherwise).</a:t>
            </a:r>
          </a:p>
          <a:p>
            <a:pPr lvl="1" algn="l">
              <a:spcBef>
                <a:spcPct val="60000"/>
              </a:spcBef>
              <a:buClr>
                <a:srgbClr val="CC0000"/>
              </a:buClr>
              <a:buSzPct val="80000"/>
              <a:buFont typeface="Wingdings" pitchFamily="2" charset="2"/>
              <a:buChar char="u"/>
            </a:pPr>
            <a:r>
              <a:rPr lang="en-US" altLang="en-US" sz="2100" dirty="0">
                <a:solidFill>
                  <a:schemeClr val="tx1"/>
                </a:solidFill>
                <a:latin typeface="Liberation Sans" panose="020B0604020202020204" pitchFamily="34" charset="0"/>
              </a:rPr>
              <a:t>Personnel. </a:t>
            </a:r>
            <a:r>
              <a:rPr lang="en-US" altLang="en-US" sz="2100" b="0" dirty="0">
                <a:solidFill>
                  <a:schemeClr val="tx1"/>
                </a:solidFill>
                <a:latin typeface="Liberation Sans" panose="020B0604020202020204" pitchFamily="34" charset="0"/>
              </a:rPr>
              <a:t>Expense as incurred salaries, wages, and other related costs of personnel engaged in R&amp;D.</a:t>
            </a:r>
          </a:p>
          <a:p>
            <a:pPr lvl="1" algn="l">
              <a:spcBef>
                <a:spcPct val="60000"/>
              </a:spcBef>
              <a:buClr>
                <a:srgbClr val="CC0000"/>
              </a:buClr>
              <a:buSzPct val="80000"/>
              <a:buFont typeface="Wingdings" pitchFamily="2" charset="2"/>
              <a:buChar char="u"/>
            </a:pPr>
            <a:r>
              <a:rPr lang="en-US" altLang="en-US" sz="2100" dirty="0">
                <a:solidFill>
                  <a:schemeClr val="tx1"/>
                </a:solidFill>
                <a:latin typeface="Liberation Sans" panose="020B0604020202020204" pitchFamily="34" charset="0"/>
              </a:rPr>
              <a:t>Purchased intangibles. </a:t>
            </a:r>
            <a:r>
              <a:rPr lang="en-US" altLang="en-US" sz="2100" b="0" dirty="0">
                <a:solidFill>
                  <a:schemeClr val="tx1"/>
                </a:solidFill>
                <a:latin typeface="Liberation Sans" panose="020B0604020202020204" pitchFamily="34" charset="0"/>
              </a:rPr>
              <a:t>Recognize and measure at fair value. </a:t>
            </a:r>
          </a:p>
          <a:p>
            <a:pPr lvl="1" algn="l">
              <a:spcBef>
                <a:spcPct val="60000"/>
              </a:spcBef>
              <a:buClr>
                <a:srgbClr val="CC0000"/>
              </a:buClr>
              <a:buSzPct val="80000"/>
              <a:buFont typeface="Wingdings" pitchFamily="2" charset="2"/>
              <a:buChar char="u"/>
            </a:pPr>
            <a:r>
              <a:rPr lang="en-US" altLang="en-US" sz="2100" dirty="0">
                <a:solidFill>
                  <a:schemeClr val="tx1"/>
                </a:solidFill>
                <a:latin typeface="Liberation Sans" panose="020B0604020202020204" pitchFamily="34" charset="0"/>
              </a:rPr>
              <a:t>Contract Services. </a:t>
            </a:r>
            <a:r>
              <a:rPr lang="en-US" altLang="en-US" sz="2100" b="0" dirty="0">
                <a:solidFill>
                  <a:schemeClr val="tx1"/>
                </a:solidFill>
                <a:latin typeface="Liberation Sans" panose="020B0604020202020204" pitchFamily="34" charset="0"/>
              </a:rPr>
              <a:t>Expense the costs of services performed by others in connection with R&amp;D as incurred.</a:t>
            </a:r>
          </a:p>
          <a:p>
            <a:pPr lvl="1" algn="l">
              <a:spcBef>
                <a:spcPct val="60000"/>
              </a:spcBef>
              <a:buClr>
                <a:srgbClr val="CC0000"/>
              </a:buClr>
              <a:buSzPct val="80000"/>
              <a:buFont typeface="Wingdings" pitchFamily="2" charset="2"/>
              <a:buChar char="u"/>
            </a:pPr>
            <a:r>
              <a:rPr lang="en-US" altLang="en-US" sz="2100" dirty="0">
                <a:solidFill>
                  <a:schemeClr val="tx1"/>
                </a:solidFill>
                <a:latin typeface="Liberation Sans" panose="020B0604020202020204" pitchFamily="34" charset="0"/>
              </a:rPr>
              <a:t>Indirect Costs.</a:t>
            </a:r>
          </a:p>
        </p:txBody>
      </p:sp>
      <p:sp>
        <p:nvSpPr>
          <p:cNvPr id="1154059" name="Line 11"/>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8"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Effect transition="in" filter="wipe(left)">
                                      <p:cBhvr>
                                        <p:cTn id="7" dur="500"/>
                                        <p:tgtEl>
                                          <p:spTgt spid="460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3">
                                            <p:txEl>
                                              <p:pRg st="1" end="1"/>
                                            </p:txEl>
                                          </p:spTgt>
                                        </p:tgtEl>
                                        <p:attrNameLst>
                                          <p:attrName>style.visibility</p:attrName>
                                        </p:attrNameLst>
                                      </p:cBhvr>
                                      <p:to>
                                        <p:strVal val="visible"/>
                                      </p:to>
                                    </p:set>
                                    <p:animEffect transition="in" filter="wipe(left)">
                                      <p:cBhvr>
                                        <p:cTn id="12" dur="500"/>
                                        <p:tgtEl>
                                          <p:spTgt spid="460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083">
                                            <p:txEl>
                                              <p:pRg st="3" end="3"/>
                                            </p:txEl>
                                          </p:spTgt>
                                        </p:tgtEl>
                                        <p:attrNameLst>
                                          <p:attrName>style.visibility</p:attrName>
                                        </p:attrNameLst>
                                      </p:cBhvr>
                                      <p:to>
                                        <p:strVal val="visible"/>
                                      </p:to>
                                    </p:set>
                                    <p:animEffect transition="in" filter="wipe(left)">
                                      <p:cBhvr>
                                        <p:cTn id="21" dur="500"/>
                                        <p:tgtEl>
                                          <p:spTgt spid="4608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6083">
                                            <p:txEl>
                                              <p:pRg st="4" end="4"/>
                                            </p:txEl>
                                          </p:spTgt>
                                        </p:tgtEl>
                                        <p:attrNameLst>
                                          <p:attrName>style.visibility</p:attrName>
                                        </p:attrNameLst>
                                      </p:cBhvr>
                                      <p:to>
                                        <p:strVal val="visible"/>
                                      </p:to>
                                    </p:set>
                                    <p:animEffect transition="in" filter="wipe(left)">
                                      <p:cBhvr>
                                        <p:cTn id="26" dur="500"/>
                                        <p:tgtEl>
                                          <p:spTgt spid="4608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6083">
                                            <p:txEl>
                                              <p:pRg st="5" end="5"/>
                                            </p:txEl>
                                          </p:spTgt>
                                        </p:tgtEl>
                                        <p:attrNameLst>
                                          <p:attrName>style.visibility</p:attrName>
                                        </p:attrNameLst>
                                      </p:cBhvr>
                                      <p:to>
                                        <p:strVal val="visible"/>
                                      </p:to>
                                    </p:set>
                                    <p:animEffect transition="in" filter="wipe(left)">
                                      <p:cBhvr>
                                        <p:cTn id="31" dur="500"/>
                                        <p:tgtEl>
                                          <p:spTgt spid="4608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083">
                                            <p:txEl>
                                              <p:pRg st="6" end="6"/>
                                            </p:txEl>
                                          </p:spTgt>
                                        </p:tgtEl>
                                        <p:attrNameLst>
                                          <p:attrName>style.visibility</p:attrName>
                                        </p:attrNameLst>
                                      </p:cBhvr>
                                      <p:to>
                                        <p:strVal val="visible"/>
                                      </p:to>
                                    </p:set>
                                    <p:animEffect transition="in" filter="wipe(left)">
                                      <p:cBhvr>
                                        <p:cTn id="36" dur="500"/>
                                        <p:tgtEl>
                                          <p:spTgt spid="460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bldLvl="3"/>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52400" y="2667000"/>
            <a:ext cx="5029200" cy="36576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08000" indent="-5080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SzPct val="100000"/>
              <a:buFont typeface="Wingdings" pitchFamily="2" charset="2"/>
              <a:buAutoNum type="arabicPeriod"/>
            </a:pPr>
            <a:r>
              <a:rPr lang="en-US" altLang="en-US" sz="1900" b="0" dirty="0">
                <a:solidFill>
                  <a:schemeClr val="bg2"/>
                </a:solidFill>
                <a:latin typeface="Liberation Sans" panose="020B0604020202020204" pitchFamily="34" charset="0"/>
              </a:rPr>
              <a:t>Construction of long-range research facility for use in current and future projects (three-story, 400,000-square-foot building). </a:t>
            </a:r>
          </a:p>
          <a:p>
            <a:pPr marL="457200" indent="-457200" algn="l">
              <a:lnSpc>
                <a:spcPct val="120000"/>
              </a:lnSpc>
              <a:spcBef>
                <a:spcPct val="30000"/>
              </a:spcBef>
              <a:buSzPct val="100000"/>
              <a:buFont typeface="Wingdings" pitchFamily="2" charset="2"/>
              <a:buAutoNum type="arabicPeriod"/>
            </a:pPr>
            <a:r>
              <a:rPr lang="en-US" altLang="en-US" sz="1900" b="0" dirty="0">
                <a:solidFill>
                  <a:schemeClr val="bg2"/>
                </a:solidFill>
                <a:latin typeface="Liberation Sans" panose="020B0604020202020204" pitchFamily="34" charset="0"/>
              </a:rPr>
              <a:t>Acquisition of R&amp;D equipment for use on current project only. </a:t>
            </a:r>
          </a:p>
          <a:p>
            <a:pPr marL="457200" indent="-457200" algn="l">
              <a:lnSpc>
                <a:spcPct val="120000"/>
              </a:lnSpc>
              <a:spcBef>
                <a:spcPct val="30000"/>
              </a:spcBef>
              <a:buSzPct val="100000"/>
              <a:buFont typeface="Wingdings" pitchFamily="2" charset="2"/>
              <a:buAutoNum type="arabicPeriod"/>
            </a:pPr>
            <a:r>
              <a:rPr lang="en-US" altLang="en-US" sz="1900" b="0" dirty="0">
                <a:solidFill>
                  <a:schemeClr val="bg2"/>
                </a:solidFill>
                <a:latin typeface="Liberation Sans" panose="020B0604020202020204" pitchFamily="34" charset="0"/>
              </a:rPr>
              <a:t>Acquisition of machinery for use on current and future R&amp;D projects. </a:t>
            </a:r>
          </a:p>
        </p:txBody>
      </p:sp>
      <p:sp>
        <p:nvSpPr>
          <p:cNvPr id="1236995" name="Rectangle 3"/>
          <p:cNvSpPr>
            <a:spLocks noChangeArrowheads="1"/>
          </p:cNvSpPr>
          <p:nvPr/>
        </p:nvSpPr>
        <p:spPr bwMode="auto">
          <a:xfrm>
            <a:off x="152400" y="2133600"/>
            <a:ext cx="49530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Type of Expenditure</a:t>
            </a:r>
          </a:p>
        </p:txBody>
      </p:sp>
      <p:sp>
        <p:nvSpPr>
          <p:cNvPr id="1236996" name="Rectangle 4"/>
          <p:cNvSpPr>
            <a:spLocks noChangeArrowheads="1"/>
          </p:cNvSpPr>
          <p:nvPr/>
        </p:nvSpPr>
        <p:spPr bwMode="auto">
          <a:xfrm>
            <a:off x="5257800" y="2133600"/>
            <a:ext cx="36576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Accounting Treatment</a:t>
            </a:r>
          </a:p>
        </p:txBody>
      </p:sp>
      <p:sp>
        <p:nvSpPr>
          <p:cNvPr id="47109" name="Rectangle 6"/>
          <p:cNvSpPr>
            <a:spLocks noChangeArrowheads="1"/>
          </p:cNvSpPr>
          <p:nvPr/>
        </p:nvSpPr>
        <p:spPr bwMode="auto">
          <a:xfrm>
            <a:off x="609600" y="1196975"/>
            <a:ext cx="8305800" cy="794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pPr>
            <a:r>
              <a:rPr lang="en-US" altLang="en-US" sz="2000" dirty="0">
                <a:solidFill>
                  <a:srgbClr val="006666"/>
                </a:solidFill>
                <a:latin typeface="Liberation Sans" panose="020B0604020202020204" pitchFamily="34" charset="0"/>
              </a:rPr>
              <a:t>Illustration 12.15</a:t>
            </a:r>
            <a:r>
              <a:rPr lang="en-US" altLang="en-US" sz="2000" b="0" dirty="0">
                <a:solidFill>
                  <a:srgbClr val="006666"/>
                </a:solidFill>
                <a:latin typeface="Liberation Sans" panose="020B0604020202020204" pitchFamily="34" charset="0"/>
              </a:rPr>
              <a:t>  </a:t>
            </a:r>
            <a:r>
              <a:rPr lang="en-US" altLang="en-US" sz="2000" b="0" dirty="0">
                <a:solidFill>
                  <a:srgbClr val="000000"/>
                </a:solidFill>
                <a:latin typeface="Liberation Sans" panose="020B0604020202020204" pitchFamily="34" charset="0"/>
              </a:rPr>
              <a:t>Sample R&amp;D Expenditures and Their Accounting Treatment. </a:t>
            </a:r>
          </a:p>
        </p:txBody>
      </p:sp>
      <p:sp>
        <p:nvSpPr>
          <p:cNvPr id="1237000" name="Rectangle 8"/>
          <p:cNvSpPr>
            <a:spLocks noChangeArrowheads="1"/>
          </p:cNvSpPr>
          <p:nvPr/>
        </p:nvSpPr>
        <p:spPr bwMode="auto">
          <a:xfrm>
            <a:off x="5334000" y="2667000"/>
            <a:ext cx="3657600" cy="36576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Wingdings" pitchFamily="2" charset="2"/>
              <a:buAutoNum type="arabicPeriod"/>
            </a:pPr>
            <a:r>
              <a:rPr lang="en-US" altLang="en-US" sz="1900" b="0" dirty="0">
                <a:solidFill>
                  <a:schemeClr val="bg2"/>
                </a:solidFill>
                <a:latin typeface="Liberation Sans" panose="020B0604020202020204" pitchFamily="34" charset="0"/>
              </a:rPr>
              <a:t>Capitalize and depreciate as R&amp;D expense.</a:t>
            </a:r>
          </a:p>
          <a:p>
            <a:pPr marL="457200" indent="-457200" algn="l">
              <a:lnSpc>
                <a:spcPct val="120000"/>
              </a:lnSpc>
              <a:spcBef>
                <a:spcPct val="30000"/>
              </a:spcBef>
              <a:buClr>
                <a:schemeClr val="tx1"/>
              </a:buClr>
              <a:buFont typeface="Wingdings" pitchFamily="2" charset="2"/>
              <a:buAutoNum type="arabicPeriod"/>
            </a:pPr>
            <a:endParaRPr lang="en-US" altLang="en-US" sz="1900" b="0" dirty="0">
              <a:solidFill>
                <a:schemeClr val="bg2"/>
              </a:solidFill>
              <a:latin typeface="Liberation Sans" panose="020B0604020202020204" pitchFamily="34" charset="0"/>
            </a:endParaRPr>
          </a:p>
          <a:p>
            <a:pPr marL="457200" indent="-457200" algn="l">
              <a:lnSpc>
                <a:spcPct val="120000"/>
              </a:lnSpc>
              <a:spcBef>
                <a:spcPts val="2800"/>
              </a:spcBef>
              <a:buClr>
                <a:schemeClr val="tx1"/>
              </a:buClr>
              <a:buFont typeface="Wingdings" pitchFamily="2" charset="2"/>
              <a:buAutoNum type="arabicPeriod"/>
            </a:pPr>
            <a:r>
              <a:rPr lang="en-US" altLang="en-US" sz="1900" b="0" dirty="0">
                <a:solidFill>
                  <a:schemeClr val="bg2"/>
                </a:solidFill>
                <a:latin typeface="Liberation Sans" panose="020B0604020202020204" pitchFamily="34" charset="0"/>
              </a:rPr>
              <a:t>Expense immediately as R&amp;D. </a:t>
            </a:r>
          </a:p>
          <a:p>
            <a:pPr marL="457200" indent="-457200" algn="l">
              <a:lnSpc>
                <a:spcPct val="120000"/>
              </a:lnSpc>
              <a:spcBef>
                <a:spcPts val="600"/>
              </a:spcBef>
              <a:buClr>
                <a:schemeClr val="tx1"/>
              </a:buClr>
              <a:buFont typeface="Wingdings" pitchFamily="2" charset="2"/>
              <a:buAutoNum type="arabicPeriod"/>
            </a:pPr>
            <a:r>
              <a:rPr lang="en-US" altLang="en-US" sz="1900" b="0" dirty="0">
                <a:solidFill>
                  <a:schemeClr val="bg2"/>
                </a:solidFill>
                <a:latin typeface="Liberation Sans" panose="020B0604020202020204" pitchFamily="34" charset="0"/>
              </a:rPr>
              <a:t>Capitalize and depreciate as R&amp;D expense.                                     </a:t>
            </a:r>
          </a:p>
        </p:txBody>
      </p:sp>
      <p:sp>
        <p:nvSpPr>
          <p:cNvPr id="1237004" name="Line 1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11" name="Rectangle 10"/>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spcBef>
                <a:spcPct val="30000"/>
              </a:spcBef>
              <a:spcAft>
                <a:spcPct val="20000"/>
              </a:spcAft>
              <a:buSzPct val="80000"/>
            </a:pPr>
            <a:r>
              <a:rPr lang="en-US" altLang="en-US" sz="3200" dirty="0">
                <a:solidFill>
                  <a:srgbClr val="CC0000"/>
                </a:solidFill>
                <a:latin typeface="Liberation Sans" panose="020B0604020202020204" pitchFamily="34" charset="0"/>
              </a:rPr>
              <a:t>Accounting for R &amp; D Activities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7000">
                                            <p:txEl>
                                              <p:pRg st="0" end="0"/>
                                            </p:txEl>
                                          </p:spTgt>
                                        </p:tgtEl>
                                        <p:attrNameLst>
                                          <p:attrName>style.visibility</p:attrName>
                                        </p:attrNameLst>
                                      </p:cBhvr>
                                      <p:to>
                                        <p:strVal val="visible"/>
                                      </p:to>
                                    </p:set>
                                    <p:animEffect transition="in" filter="wipe(left)">
                                      <p:cBhvr>
                                        <p:cTn id="7" dur="500"/>
                                        <p:tgtEl>
                                          <p:spTgt spid="12370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7000">
                                            <p:txEl>
                                              <p:pRg st="2" end="2"/>
                                            </p:txEl>
                                          </p:spTgt>
                                        </p:tgtEl>
                                        <p:attrNameLst>
                                          <p:attrName>style.visibility</p:attrName>
                                        </p:attrNameLst>
                                      </p:cBhvr>
                                      <p:to>
                                        <p:strVal val="visible"/>
                                      </p:to>
                                    </p:set>
                                    <p:animEffect transition="in" filter="wipe(left)">
                                      <p:cBhvr>
                                        <p:cTn id="12" dur="500"/>
                                        <p:tgtEl>
                                          <p:spTgt spid="123700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7000">
                                            <p:txEl>
                                              <p:pRg st="3" end="3"/>
                                            </p:txEl>
                                          </p:spTgt>
                                        </p:tgtEl>
                                        <p:attrNameLst>
                                          <p:attrName>style.visibility</p:attrName>
                                        </p:attrNameLst>
                                      </p:cBhvr>
                                      <p:to>
                                        <p:strVal val="visible"/>
                                      </p:to>
                                    </p:set>
                                    <p:animEffect transition="in" filter="wipe(left)">
                                      <p:cBhvr>
                                        <p:cTn id="17" dur="500"/>
                                        <p:tgtEl>
                                          <p:spTgt spid="123700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7000"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152400" y="1917700"/>
            <a:ext cx="4876800" cy="43307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4"/>
            </a:pPr>
            <a:r>
              <a:rPr lang="en-US" altLang="en-US" sz="1900" b="0" dirty="0">
                <a:solidFill>
                  <a:schemeClr val="bg2"/>
                </a:solidFill>
                <a:latin typeface="Liberation Sans" panose="020B0604020202020204" pitchFamily="34" charset="0"/>
              </a:rPr>
              <a:t>Purchase of materials for use on current and future R&amp;D projects. </a:t>
            </a:r>
          </a:p>
          <a:p>
            <a:pPr marL="457200" indent="-457200" algn="l">
              <a:lnSpc>
                <a:spcPct val="120000"/>
              </a:lnSpc>
              <a:spcBef>
                <a:spcPts val="3600"/>
              </a:spcBef>
              <a:buClr>
                <a:schemeClr val="tx1"/>
              </a:buClr>
              <a:buFont typeface="Wingdings" pitchFamily="2" charset="2"/>
              <a:buAutoNum type="arabicPeriod" startAt="4"/>
            </a:pPr>
            <a:r>
              <a:rPr lang="en-US" altLang="en-US" sz="1900" b="0" dirty="0">
                <a:solidFill>
                  <a:schemeClr val="bg2"/>
                </a:solidFill>
                <a:latin typeface="Liberation Sans" panose="020B0604020202020204" pitchFamily="34" charset="0"/>
              </a:rPr>
              <a:t>Salaries of research staff designing new laser bone scanner. </a:t>
            </a:r>
          </a:p>
          <a:p>
            <a:pPr marL="457200" indent="-457200" algn="l">
              <a:lnSpc>
                <a:spcPct val="120000"/>
              </a:lnSpc>
              <a:spcBef>
                <a:spcPct val="30000"/>
              </a:spcBef>
              <a:buClr>
                <a:schemeClr val="tx1"/>
              </a:buClr>
              <a:buFont typeface="Wingdings" pitchFamily="2" charset="2"/>
              <a:buAutoNum type="arabicPeriod" startAt="4"/>
            </a:pPr>
            <a:r>
              <a:rPr lang="en-US" altLang="en-US" sz="1900" b="0" dirty="0">
                <a:solidFill>
                  <a:schemeClr val="bg2"/>
                </a:solidFill>
                <a:latin typeface="Liberation Sans" panose="020B0604020202020204" pitchFamily="34" charset="0"/>
              </a:rPr>
              <a:t>Research costs incurred under contract with New Horizon, Inc., and billable monthly. </a:t>
            </a:r>
          </a:p>
          <a:p>
            <a:pPr marL="457200" indent="-457200" algn="l">
              <a:lnSpc>
                <a:spcPct val="120000"/>
              </a:lnSpc>
              <a:spcBef>
                <a:spcPct val="30000"/>
              </a:spcBef>
              <a:buClr>
                <a:schemeClr val="tx1"/>
              </a:buClr>
              <a:buFont typeface="Wingdings" pitchFamily="2" charset="2"/>
              <a:buAutoNum type="arabicPeriod" startAt="4"/>
            </a:pPr>
            <a:r>
              <a:rPr lang="en-US" altLang="en-US" sz="1900" b="0" dirty="0">
                <a:solidFill>
                  <a:schemeClr val="bg2"/>
                </a:solidFill>
                <a:latin typeface="Liberation Sans" panose="020B0604020202020204" pitchFamily="34" charset="0"/>
              </a:rPr>
              <a:t>Material, labor, and overhead costs of prototype laser scanner (economic viability not achieved).</a:t>
            </a:r>
          </a:p>
        </p:txBody>
      </p:sp>
      <p:sp>
        <p:nvSpPr>
          <p:cNvPr id="1160206" name="Rectangle 14"/>
          <p:cNvSpPr>
            <a:spLocks noChangeArrowheads="1"/>
          </p:cNvSpPr>
          <p:nvPr/>
        </p:nvSpPr>
        <p:spPr bwMode="auto">
          <a:xfrm>
            <a:off x="5334000" y="1917700"/>
            <a:ext cx="3657600" cy="34163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4"/>
            </a:pPr>
            <a:r>
              <a:rPr lang="en-US" altLang="en-US" sz="1900" b="0" dirty="0">
                <a:solidFill>
                  <a:schemeClr val="bg2"/>
                </a:solidFill>
                <a:latin typeface="Liberation Sans" panose="020B0604020202020204" pitchFamily="34" charset="0"/>
              </a:rPr>
              <a:t>Inventory and allocate to R&amp;D projects; expense as consumed. </a:t>
            </a:r>
          </a:p>
          <a:p>
            <a:pPr marL="457200" indent="-457200" algn="l">
              <a:lnSpc>
                <a:spcPct val="120000"/>
              </a:lnSpc>
              <a:spcBef>
                <a:spcPct val="30000"/>
              </a:spcBef>
              <a:buClr>
                <a:schemeClr val="tx1"/>
              </a:buClr>
              <a:buFont typeface="+mj-lt"/>
              <a:buAutoNum type="arabicPeriod" startAt="4"/>
            </a:pPr>
            <a:r>
              <a:rPr lang="en-US" altLang="en-US" sz="1900" b="0" dirty="0">
                <a:solidFill>
                  <a:schemeClr val="bg2"/>
                </a:solidFill>
                <a:latin typeface="Liberation Sans" panose="020B0604020202020204" pitchFamily="34" charset="0"/>
              </a:rPr>
              <a:t>Expense immediately as R&amp;D. </a:t>
            </a:r>
          </a:p>
          <a:p>
            <a:pPr marL="457200" indent="-457200" algn="l">
              <a:lnSpc>
                <a:spcPct val="120000"/>
              </a:lnSpc>
              <a:spcBef>
                <a:spcPct val="30000"/>
              </a:spcBef>
              <a:buClr>
                <a:schemeClr val="tx1"/>
              </a:buClr>
              <a:buFont typeface="+mj-lt"/>
              <a:buAutoNum type="arabicPeriod" startAt="4"/>
            </a:pPr>
            <a:r>
              <a:rPr lang="en-US" altLang="en-US" sz="1900" b="0" dirty="0">
                <a:solidFill>
                  <a:schemeClr val="bg2"/>
                </a:solidFill>
                <a:latin typeface="Liberation Sans" panose="020B0604020202020204" pitchFamily="34" charset="0"/>
              </a:rPr>
              <a:t>Record as a payable. Expense as R&amp;D.</a:t>
            </a:r>
          </a:p>
          <a:p>
            <a:pPr marL="457200" indent="-457200" algn="l">
              <a:lnSpc>
                <a:spcPct val="120000"/>
              </a:lnSpc>
              <a:spcBef>
                <a:spcPts val="6300"/>
              </a:spcBef>
              <a:buClr>
                <a:schemeClr val="tx1"/>
              </a:buClr>
              <a:buFont typeface="+mj-lt"/>
              <a:buAutoNum type="arabicPeriod" startAt="4"/>
            </a:pPr>
            <a:r>
              <a:rPr lang="en-US" altLang="en-US" sz="1900" b="0" dirty="0">
                <a:solidFill>
                  <a:schemeClr val="bg2"/>
                </a:solidFill>
                <a:latin typeface="Liberation Sans" panose="020B0604020202020204" pitchFamily="34" charset="0"/>
              </a:rPr>
              <a:t>Expense immediately as R&amp;D.</a:t>
            </a:r>
          </a:p>
        </p:txBody>
      </p:sp>
      <p:sp>
        <p:nvSpPr>
          <p:cNvPr id="1160209" name="Rectangle 17"/>
          <p:cNvSpPr>
            <a:spLocks noChangeArrowheads="1"/>
          </p:cNvSpPr>
          <p:nvPr/>
        </p:nvSpPr>
        <p:spPr bwMode="auto">
          <a:xfrm>
            <a:off x="152400" y="1371600"/>
            <a:ext cx="49530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Type of Expenditure</a:t>
            </a:r>
          </a:p>
        </p:txBody>
      </p:sp>
      <p:sp>
        <p:nvSpPr>
          <p:cNvPr id="1160210" name="Rectangle 18"/>
          <p:cNvSpPr>
            <a:spLocks noChangeArrowheads="1"/>
          </p:cNvSpPr>
          <p:nvPr/>
        </p:nvSpPr>
        <p:spPr bwMode="auto">
          <a:xfrm>
            <a:off x="5257800" y="1371600"/>
            <a:ext cx="36576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Accounting Treatment</a:t>
            </a:r>
          </a:p>
        </p:txBody>
      </p:sp>
      <p:sp>
        <p:nvSpPr>
          <p:cNvPr id="1160214" name="Line 2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10" name="Rectangle 9"/>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spcBef>
                <a:spcPct val="30000"/>
              </a:spcBef>
              <a:spcAft>
                <a:spcPct val="20000"/>
              </a:spcAft>
              <a:buSzPct val="80000"/>
            </a:pPr>
            <a:r>
              <a:rPr lang="en-US" altLang="en-US" sz="3200" dirty="0">
                <a:solidFill>
                  <a:srgbClr val="CC0000"/>
                </a:solidFill>
                <a:latin typeface="Liberation Sans" panose="020B0604020202020204" pitchFamily="34" charset="0"/>
              </a:rPr>
              <a:t>Accounting for R &amp; D Activities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0206">
                                            <p:txEl>
                                              <p:pRg st="0" end="0"/>
                                            </p:txEl>
                                          </p:spTgt>
                                        </p:tgtEl>
                                        <p:attrNameLst>
                                          <p:attrName>style.visibility</p:attrName>
                                        </p:attrNameLst>
                                      </p:cBhvr>
                                      <p:to>
                                        <p:strVal val="visible"/>
                                      </p:to>
                                    </p:set>
                                    <p:animEffect transition="in" filter="wipe(left)">
                                      <p:cBhvr>
                                        <p:cTn id="7" dur="500"/>
                                        <p:tgtEl>
                                          <p:spTgt spid="1160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0206">
                                            <p:txEl>
                                              <p:pRg st="1" end="1"/>
                                            </p:txEl>
                                          </p:spTgt>
                                        </p:tgtEl>
                                        <p:attrNameLst>
                                          <p:attrName>style.visibility</p:attrName>
                                        </p:attrNameLst>
                                      </p:cBhvr>
                                      <p:to>
                                        <p:strVal val="visible"/>
                                      </p:to>
                                    </p:set>
                                    <p:animEffect transition="in" filter="wipe(left)">
                                      <p:cBhvr>
                                        <p:cTn id="12" dur="500"/>
                                        <p:tgtEl>
                                          <p:spTgt spid="1160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0206">
                                            <p:txEl>
                                              <p:pRg st="2" end="2"/>
                                            </p:txEl>
                                          </p:spTgt>
                                        </p:tgtEl>
                                        <p:attrNameLst>
                                          <p:attrName>style.visibility</p:attrName>
                                        </p:attrNameLst>
                                      </p:cBhvr>
                                      <p:to>
                                        <p:strVal val="visible"/>
                                      </p:to>
                                    </p:set>
                                    <p:animEffect transition="in" filter="wipe(left)">
                                      <p:cBhvr>
                                        <p:cTn id="17" dur="500"/>
                                        <p:tgtEl>
                                          <p:spTgt spid="1160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60206">
                                            <p:txEl>
                                              <p:pRg st="3" end="3"/>
                                            </p:txEl>
                                          </p:spTgt>
                                        </p:tgtEl>
                                        <p:attrNameLst>
                                          <p:attrName>style.visibility</p:attrName>
                                        </p:attrNameLst>
                                      </p:cBhvr>
                                      <p:to>
                                        <p:strVal val="visible"/>
                                      </p:to>
                                    </p:set>
                                    <p:animEffect transition="in" filter="wipe(left)">
                                      <p:cBhvr>
                                        <p:cTn id="22" dur="500"/>
                                        <p:tgtEl>
                                          <p:spTgt spid="11602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0206"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3"/>
          <p:cNvSpPr>
            <a:spLocks noChangeArrowheads="1"/>
          </p:cNvSpPr>
          <p:nvPr/>
        </p:nvSpPr>
        <p:spPr bwMode="auto">
          <a:xfrm>
            <a:off x="152400" y="1905000"/>
            <a:ext cx="5029200" cy="40386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8"/>
            </a:pPr>
            <a:r>
              <a:rPr lang="en-US" altLang="en-US" sz="1900" b="0" dirty="0">
                <a:solidFill>
                  <a:schemeClr val="bg2"/>
                </a:solidFill>
                <a:latin typeface="Liberation Sans" panose="020B0604020202020204" pitchFamily="34" charset="0"/>
              </a:rPr>
              <a:t>Costs of testing prototype and design modifications (economic viability not achieved). </a:t>
            </a:r>
          </a:p>
          <a:p>
            <a:pPr marL="457200" indent="-457200" algn="l">
              <a:lnSpc>
                <a:spcPct val="120000"/>
              </a:lnSpc>
              <a:spcBef>
                <a:spcPct val="30000"/>
              </a:spcBef>
              <a:buClr>
                <a:schemeClr val="tx1"/>
              </a:buClr>
              <a:buFont typeface="+mj-lt"/>
              <a:buAutoNum type="arabicPeriod" startAt="8"/>
            </a:pPr>
            <a:r>
              <a:rPr lang="en-US" altLang="en-US" sz="1900" b="0" dirty="0">
                <a:solidFill>
                  <a:schemeClr val="bg2"/>
                </a:solidFill>
                <a:latin typeface="Liberation Sans" panose="020B0604020202020204" pitchFamily="34" charset="0"/>
              </a:rPr>
              <a:t>Legal fees to obtain patent on new laser scanner.</a:t>
            </a:r>
          </a:p>
          <a:p>
            <a:pPr marL="457200" indent="-457200" algn="l">
              <a:lnSpc>
                <a:spcPct val="120000"/>
              </a:lnSpc>
              <a:spcBef>
                <a:spcPct val="30000"/>
              </a:spcBef>
              <a:buClr>
                <a:schemeClr val="tx1"/>
              </a:buClr>
              <a:buFont typeface="Wingdings" pitchFamily="2" charset="2"/>
              <a:buAutoNum type="arabicPeriod" startAt="8"/>
            </a:pPr>
            <a:endParaRPr lang="en-US" altLang="en-US" sz="1900" b="0" dirty="0">
              <a:solidFill>
                <a:schemeClr val="bg2"/>
              </a:solidFill>
              <a:latin typeface="Liberation Sans" panose="020B0604020202020204" pitchFamily="34" charset="0"/>
            </a:endParaRPr>
          </a:p>
          <a:p>
            <a:pPr marL="457200" indent="-457200" algn="l">
              <a:lnSpc>
                <a:spcPct val="120000"/>
              </a:lnSpc>
              <a:spcBef>
                <a:spcPts val="2400"/>
              </a:spcBef>
              <a:buClr>
                <a:schemeClr val="tx1"/>
              </a:buClr>
              <a:buFont typeface="Wingdings" pitchFamily="2" charset="2"/>
              <a:buAutoNum type="arabicPeriod" startAt="8"/>
            </a:pPr>
            <a:r>
              <a:rPr lang="en-US" altLang="en-US" sz="1900" b="0" dirty="0">
                <a:solidFill>
                  <a:schemeClr val="bg2"/>
                </a:solidFill>
                <a:latin typeface="Liberation Sans" panose="020B0604020202020204" pitchFamily="34" charset="0"/>
              </a:rPr>
              <a:t>Executive salaries.</a:t>
            </a:r>
          </a:p>
          <a:p>
            <a:pPr marL="457200" indent="-457200" algn="l">
              <a:lnSpc>
                <a:spcPct val="120000"/>
              </a:lnSpc>
              <a:spcBef>
                <a:spcPct val="30000"/>
              </a:spcBef>
              <a:buClr>
                <a:schemeClr val="tx1"/>
              </a:buClr>
              <a:buFont typeface="Wingdings" pitchFamily="2" charset="2"/>
              <a:buAutoNum type="arabicPeriod" startAt="8"/>
            </a:pPr>
            <a:endParaRPr lang="en-US" altLang="en-US" sz="1900" b="0" dirty="0">
              <a:solidFill>
                <a:schemeClr val="bg2"/>
              </a:solidFill>
              <a:latin typeface="Liberation Sans" panose="020B0604020202020204" pitchFamily="34" charset="0"/>
            </a:endParaRPr>
          </a:p>
          <a:p>
            <a:pPr marL="457200" indent="-457200" algn="l">
              <a:lnSpc>
                <a:spcPct val="120000"/>
              </a:lnSpc>
              <a:spcBef>
                <a:spcPts val="300"/>
              </a:spcBef>
              <a:buClr>
                <a:schemeClr val="tx1"/>
              </a:buClr>
              <a:buFont typeface="Wingdings" pitchFamily="2" charset="2"/>
              <a:buAutoNum type="arabicPeriod" startAt="8"/>
            </a:pPr>
            <a:r>
              <a:rPr lang="en-US" altLang="en-US" sz="1900" b="0" dirty="0">
                <a:solidFill>
                  <a:schemeClr val="bg2"/>
                </a:solidFill>
                <a:latin typeface="Liberation Sans" panose="020B0604020202020204" pitchFamily="34" charset="0"/>
              </a:rPr>
              <a:t>Cost of marketing research to promote new laser scanner. </a:t>
            </a:r>
          </a:p>
        </p:txBody>
      </p:sp>
      <p:sp>
        <p:nvSpPr>
          <p:cNvPr id="1161231" name="Rectangle 15"/>
          <p:cNvSpPr>
            <a:spLocks noChangeArrowheads="1"/>
          </p:cNvSpPr>
          <p:nvPr/>
        </p:nvSpPr>
        <p:spPr bwMode="auto">
          <a:xfrm>
            <a:off x="5334000" y="1910644"/>
            <a:ext cx="3657600" cy="40386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8"/>
            </a:pPr>
            <a:r>
              <a:rPr lang="en-US" altLang="en-US" sz="1900" b="0" dirty="0">
                <a:solidFill>
                  <a:schemeClr val="bg2"/>
                </a:solidFill>
                <a:latin typeface="Liberation Sans" panose="020B0604020202020204" pitchFamily="34" charset="0"/>
              </a:rPr>
              <a:t>Expense immediately as R&amp;D.</a:t>
            </a:r>
          </a:p>
          <a:p>
            <a:pPr marL="457200" indent="-457200" algn="l">
              <a:lnSpc>
                <a:spcPct val="120000"/>
              </a:lnSpc>
              <a:spcBef>
                <a:spcPts val="3400"/>
              </a:spcBef>
              <a:buClr>
                <a:schemeClr val="tx1"/>
              </a:buClr>
              <a:buFont typeface="Wingdings" pitchFamily="2" charset="2"/>
              <a:buAutoNum type="arabicPeriod" startAt="8"/>
            </a:pPr>
            <a:r>
              <a:rPr lang="en-US" altLang="en-US" sz="1900" b="0" dirty="0">
                <a:solidFill>
                  <a:schemeClr val="bg2"/>
                </a:solidFill>
                <a:latin typeface="Liberation Sans" panose="020B0604020202020204" pitchFamily="34" charset="0"/>
              </a:rPr>
              <a:t>Capitalize as patent and amortize to overhead as part of cost of goods manufactured. </a:t>
            </a:r>
          </a:p>
          <a:p>
            <a:pPr marL="457200" indent="-457200" algn="l">
              <a:lnSpc>
                <a:spcPct val="120000"/>
              </a:lnSpc>
              <a:spcBef>
                <a:spcPts val="600"/>
              </a:spcBef>
              <a:buClr>
                <a:schemeClr val="tx1"/>
              </a:buClr>
              <a:buFont typeface="Wingdings" pitchFamily="2" charset="2"/>
              <a:buAutoNum type="arabicPeriod" startAt="8"/>
            </a:pPr>
            <a:r>
              <a:rPr lang="en-US" altLang="en-US" sz="1900" b="0" dirty="0">
                <a:solidFill>
                  <a:schemeClr val="bg2"/>
                </a:solidFill>
                <a:latin typeface="Liberation Sans" panose="020B0604020202020204" pitchFamily="34" charset="0"/>
              </a:rPr>
              <a:t>Expense as operating expense.</a:t>
            </a:r>
          </a:p>
          <a:p>
            <a:pPr marL="457200" indent="-457200" algn="l">
              <a:lnSpc>
                <a:spcPct val="120000"/>
              </a:lnSpc>
              <a:spcBef>
                <a:spcPct val="30000"/>
              </a:spcBef>
              <a:buClr>
                <a:schemeClr val="tx1"/>
              </a:buClr>
              <a:buFont typeface="Wingdings" pitchFamily="2" charset="2"/>
              <a:buAutoNum type="arabicPeriod" startAt="8"/>
            </a:pPr>
            <a:r>
              <a:rPr lang="en-US" altLang="en-US" sz="1900" b="0" dirty="0">
                <a:solidFill>
                  <a:schemeClr val="bg2"/>
                </a:solidFill>
                <a:latin typeface="Liberation Sans" panose="020B0604020202020204" pitchFamily="34" charset="0"/>
              </a:rPr>
              <a:t>Expense as operating expense. </a:t>
            </a:r>
          </a:p>
        </p:txBody>
      </p:sp>
      <p:sp>
        <p:nvSpPr>
          <p:cNvPr id="1161233" name="Rectangle 17"/>
          <p:cNvSpPr>
            <a:spLocks noChangeArrowheads="1"/>
          </p:cNvSpPr>
          <p:nvPr/>
        </p:nvSpPr>
        <p:spPr bwMode="auto">
          <a:xfrm>
            <a:off x="152400" y="1371600"/>
            <a:ext cx="49530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Type of Expenditure</a:t>
            </a:r>
          </a:p>
        </p:txBody>
      </p:sp>
      <p:sp>
        <p:nvSpPr>
          <p:cNvPr id="1161234" name="Rectangle 18"/>
          <p:cNvSpPr>
            <a:spLocks noChangeArrowheads="1"/>
          </p:cNvSpPr>
          <p:nvPr/>
        </p:nvSpPr>
        <p:spPr bwMode="auto">
          <a:xfrm>
            <a:off x="5257800" y="1371600"/>
            <a:ext cx="36576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Accounting Treatment</a:t>
            </a:r>
          </a:p>
        </p:txBody>
      </p:sp>
      <p:sp>
        <p:nvSpPr>
          <p:cNvPr id="1161238" name="Line 2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10" name="Rectangle 9"/>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spcBef>
                <a:spcPct val="30000"/>
              </a:spcBef>
              <a:spcAft>
                <a:spcPct val="20000"/>
              </a:spcAft>
              <a:buSzPct val="80000"/>
            </a:pPr>
            <a:r>
              <a:rPr lang="en-US" altLang="en-US" sz="3200" dirty="0">
                <a:solidFill>
                  <a:srgbClr val="CC0000"/>
                </a:solidFill>
                <a:latin typeface="Liberation Sans" panose="020B0604020202020204" pitchFamily="34" charset="0"/>
              </a:rPr>
              <a:t>Accounting for R &amp; D Activities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1231">
                                            <p:txEl>
                                              <p:pRg st="0" end="0"/>
                                            </p:txEl>
                                          </p:spTgt>
                                        </p:tgtEl>
                                        <p:attrNameLst>
                                          <p:attrName>style.visibility</p:attrName>
                                        </p:attrNameLst>
                                      </p:cBhvr>
                                      <p:to>
                                        <p:strVal val="visible"/>
                                      </p:to>
                                    </p:set>
                                    <p:animEffect transition="in" filter="wipe(left)">
                                      <p:cBhvr>
                                        <p:cTn id="7" dur="500"/>
                                        <p:tgtEl>
                                          <p:spTgt spid="11612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1231">
                                            <p:txEl>
                                              <p:pRg st="1" end="1"/>
                                            </p:txEl>
                                          </p:spTgt>
                                        </p:tgtEl>
                                        <p:attrNameLst>
                                          <p:attrName>style.visibility</p:attrName>
                                        </p:attrNameLst>
                                      </p:cBhvr>
                                      <p:to>
                                        <p:strVal val="visible"/>
                                      </p:to>
                                    </p:set>
                                    <p:animEffect transition="in" filter="wipe(left)">
                                      <p:cBhvr>
                                        <p:cTn id="12" dur="500"/>
                                        <p:tgtEl>
                                          <p:spTgt spid="11612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1231">
                                            <p:txEl>
                                              <p:pRg st="2" end="2"/>
                                            </p:txEl>
                                          </p:spTgt>
                                        </p:tgtEl>
                                        <p:attrNameLst>
                                          <p:attrName>style.visibility</p:attrName>
                                        </p:attrNameLst>
                                      </p:cBhvr>
                                      <p:to>
                                        <p:strVal val="visible"/>
                                      </p:to>
                                    </p:set>
                                    <p:animEffect transition="in" filter="wipe(left)">
                                      <p:cBhvr>
                                        <p:cTn id="17" dur="500"/>
                                        <p:tgtEl>
                                          <p:spTgt spid="11612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61231">
                                            <p:txEl>
                                              <p:pRg st="3" end="3"/>
                                            </p:txEl>
                                          </p:spTgt>
                                        </p:tgtEl>
                                        <p:attrNameLst>
                                          <p:attrName>style.visibility</p:attrName>
                                        </p:attrNameLst>
                                      </p:cBhvr>
                                      <p:to>
                                        <p:strVal val="visible"/>
                                      </p:to>
                                    </p:set>
                                    <p:animEffect transition="in" filter="wipe(left)">
                                      <p:cBhvr>
                                        <p:cTn id="22" dur="500"/>
                                        <p:tgtEl>
                                          <p:spTgt spid="11612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231"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152400" y="1905000"/>
            <a:ext cx="5029200" cy="32639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12"/>
            </a:pPr>
            <a:r>
              <a:rPr lang="en-US" altLang="en-US" sz="1900" b="0" dirty="0">
                <a:solidFill>
                  <a:schemeClr val="bg2"/>
                </a:solidFill>
                <a:latin typeface="Liberation Sans" panose="020B0604020202020204" pitchFamily="34" charset="0"/>
              </a:rPr>
              <a:t>Engineering costs incurred to advance the laser scanner to full production stage (economic viability achieved). </a:t>
            </a:r>
          </a:p>
          <a:p>
            <a:pPr marL="457200" indent="-457200" algn="l">
              <a:lnSpc>
                <a:spcPct val="120000"/>
              </a:lnSpc>
              <a:spcBef>
                <a:spcPct val="30000"/>
              </a:spcBef>
              <a:buClr>
                <a:schemeClr val="tx1"/>
              </a:buClr>
              <a:buFont typeface="+mj-lt"/>
              <a:buAutoNum type="arabicPeriod" startAt="12"/>
            </a:pPr>
            <a:r>
              <a:rPr lang="en-US" altLang="en-US" sz="1900" b="0" dirty="0">
                <a:solidFill>
                  <a:schemeClr val="bg2"/>
                </a:solidFill>
                <a:latin typeface="Liberation Sans" panose="020B0604020202020204" pitchFamily="34" charset="0"/>
              </a:rPr>
              <a:t>Costs of successfully defending patent on laser scanner.</a:t>
            </a:r>
          </a:p>
          <a:p>
            <a:pPr marL="457200" indent="-457200" algn="l">
              <a:lnSpc>
                <a:spcPct val="120000"/>
              </a:lnSpc>
              <a:spcBef>
                <a:spcPct val="30000"/>
              </a:spcBef>
              <a:buClr>
                <a:schemeClr val="tx1"/>
              </a:buClr>
              <a:buFont typeface="Wingdings" pitchFamily="2" charset="2"/>
              <a:buAutoNum type="arabicPeriod" startAt="12"/>
            </a:pPr>
            <a:endParaRPr lang="en-US" altLang="en-US" sz="1900" b="0" dirty="0">
              <a:solidFill>
                <a:schemeClr val="bg2"/>
              </a:solidFill>
              <a:latin typeface="Liberation Sans" panose="020B0604020202020204" pitchFamily="34" charset="0"/>
            </a:endParaRPr>
          </a:p>
          <a:p>
            <a:pPr marL="457200" indent="-457200" algn="l">
              <a:lnSpc>
                <a:spcPct val="120000"/>
              </a:lnSpc>
              <a:spcBef>
                <a:spcPts val="2700"/>
              </a:spcBef>
              <a:buClr>
                <a:schemeClr val="tx1"/>
              </a:buClr>
              <a:buFont typeface="Wingdings" pitchFamily="2" charset="2"/>
              <a:buAutoNum type="arabicPeriod" startAt="12"/>
            </a:pPr>
            <a:r>
              <a:rPr lang="en-US" altLang="en-US" sz="1900" b="0" dirty="0">
                <a:solidFill>
                  <a:schemeClr val="bg2"/>
                </a:solidFill>
                <a:latin typeface="Liberation Sans" panose="020B0604020202020204" pitchFamily="34" charset="0"/>
              </a:rPr>
              <a:t>Commissions to sales staff marketing new laser scanner.</a:t>
            </a:r>
          </a:p>
        </p:txBody>
      </p:sp>
      <p:sp>
        <p:nvSpPr>
          <p:cNvPr id="1162254" name="Rectangle 14"/>
          <p:cNvSpPr>
            <a:spLocks noChangeArrowheads="1"/>
          </p:cNvSpPr>
          <p:nvPr/>
        </p:nvSpPr>
        <p:spPr bwMode="auto">
          <a:xfrm>
            <a:off x="5334000" y="1905000"/>
            <a:ext cx="3657600" cy="3416300"/>
          </a:xfrm>
          <a:prstGeom prst="rect">
            <a:avLst/>
          </a:prstGeom>
          <a:noFill/>
          <a:ln>
            <a:noFill/>
          </a:ln>
          <a:effectLst/>
          <a:extLst>
            <a:ext uri="{909E8E84-426E-40DD-AFC4-6F175D3DCCD1}">
              <a14:hiddenFill xmlns:a14="http://schemas.microsoft.com/office/drawing/2010/main">
                <a:gradFill rotWithShape="0">
                  <a:gsLst>
                    <a:gs pos="0">
                      <a:srgbClr val="BCA4F0"/>
                    </a:gs>
                    <a:gs pos="100000">
                      <a:srgbClr val="E6DDF9"/>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533400" indent="-5334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30000"/>
              </a:spcBef>
              <a:buClr>
                <a:schemeClr val="tx1"/>
              </a:buClr>
              <a:buFont typeface="+mj-lt"/>
              <a:buAutoNum type="arabicPeriod" startAt="12"/>
            </a:pPr>
            <a:r>
              <a:rPr lang="en-US" altLang="en-US" sz="1900" b="0" dirty="0">
                <a:solidFill>
                  <a:schemeClr val="bg2"/>
                </a:solidFill>
                <a:latin typeface="Liberation Sans" panose="020B0604020202020204" pitchFamily="34" charset="0"/>
              </a:rPr>
              <a:t> Capitalize as R&amp;D.</a:t>
            </a:r>
          </a:p>
          <a:p>
            <a:pPr marL="457200" indent="-457200" algn="l">
              <a:lnSpc>
                <a:spcPct val="120000"/>
              </a:lnSpc>
              <a:spcBef>
                <a:spcPct val="30000"/>
              </a:spcBef>
              <a:buClr>
                <a:schemeClr val="tx1"/>
              </a:buClr>
              <a:buFont typeface="+mj-lt"/>
              <a:buAutoNum type="arabicPeriod" startAt="12"/>
            </a:pPr>
            <a:endParaRPr lang="en-US" altLang="en-US" sz="1900" b="0" dirty="0">
              <a:solidFill>
                <a:schemeClr val="bg2"/>
              </a:solidFill>
              <a:latin typeface="Liberation Sans" panose="020B0604020202020204" pitchFamily="34" charset="0"/>
            </a:endParaRPr>
          </a:p>
          <a:p>
            <a:pPr marL="457200" indent="-457200" algn="l">
              <a:lnSpc>
                <a:spcPct val="120000"/>
              </a:lnSpc>
              <a:spcBef>
                <a:spcPct val="30000"/>
              </a:spcBef>
              <a:buClr>
                <a:schemeClr val="tx1"/>
              </a:buClr>
              <a:buFont typeface="Wingdings" pitchFamily="2" charset="2"/>
              <a:buAutoNum type="arabicPeriod" startAt="12"/>
            </a:pPr>
            <a:r>
              <a:rPr lang="en-US" altLang="en-US" sz="1900" b="0" dirty="0">
                <a:solidFill>
                  <a:schemeClr val="bg2"/>
                </a:solidFill>
                <a:latin typeface="Liberation Sans" panose="020B0604020202020204" pitchFamily="34" charset="0"/>
              </a:rPr>
              <a:t>Expense as legal fees.</a:t>
            </a:r>
          </a:p>
          <a:p>
            <a:pPr marL="457200" indent="-457200" algn="l">
              <a:lnSpc>
                <a:spcPct val="120000"/>
              </a:lnSpc>
              <a:spcBef>
                <a:spcPct val="30000"/>
              </a:spcBef>
              <a:buClr>
                <a:schemeClr val="tx1"/>
              </a:buClr>
              <a:buFont typeface="Wingdings" pitchFamily="2" charset="2"/>
              <a:buAutoNum type="arabicPeriod" startAt="12"/>
            </a:pPr>
            <a:endParaRPr lang="en-US" altLang="en-US" sz="1900" b="0" dirty="0">
              <a:solidFill>
                <a:schemeClr val="bg2"/>
              </a:solidFill>
              <a:latin typeface="Liberation Sans" panose="020B0604020202020204" pitchFamily="34" charset="0"/>
            </a:endParaRPr>
          </a:p>
          <a:p>
            <a:pPr marL="457200" indent="-457200" algn="l">
              <a:lnSpc>
                <a:spcPct val="120000"/>
              </a:lnSpc>
              <a:spcBef>
                <a:spcPct val="30000"/>
              </a:spcBef>
              <a:buClr>
                <a:schemeClr val="tx1"/>
              </a:buClr>
              <a:buFont typeface="Wingdings" pitchFamily="2" charset="2"/>
              <a:buAutoNum type="arabicPeriod" startAt="12"/>
            </a:pPr>
            <a:endParaRPr lang="en-US" altLang="en-US" sz="1900" b="0" dirty="0">
              <a:solidFill>
                <a:schemeClr val="bg2"/>
              </a:solidFill>
              <a:latin typeface="Liberation Sans" panose="020B0604020202020204" pitchFamily="34" charset="0"/>
            </a:endParaRPr>
          </a:p>
          <a:p>
            <a:pPr marL="457200" indent="-457200" algn="l">
              <a:lnSpc>
                <a:spcPct val="120000"/>
              </a:lnSpc>
              <a:spcBef>
                <a:spcPct val="30000"/>
              </a:spcBef>
              <a:buClr>
                <a:schemeClr val="tx1"/>
              </a:buClr>
              <a:buFont typeface="Wingdings" pitchFamily="2" charset="2"/>
              <a:buAutoNum type="arabicPeriod" startAt="12"/>
            </a:pPr>
            <a:endParaRPr lang="en-US" altLang="en-US" sz="1900" b="0" dirty="0">
              <a:solidFill>
                <a:schemeClr val="bg2"/>
              </a:solidFill>
              <a:latin typeface="Liberation Sans" panose="020B0604020202020204" pitchFamily="34" charset="0"/>
            </a:endParaRPr>
          </a:p>
          <a:p>
            <a:pPr marL="457200" indent="-457200" algn="l">
              <a:lnSpc>
                <a:spcPct val="120000"/>
              </a:lnSpc>
              <a:spcBef>
                <a:spcPct val="30000"/>
              </a:spcBef>
              <a:buClr>
                <a:schemeClr val="tx1"/>
              </a:buClr>
              <a:buFont typeface="Wingdings" pitchFamily="2" charset="2"/>
              <a:buAutoNum type="arabicPeriod" startAt="12"/>
            </a:pPr>
            <a:r>
              <a:rPr lang="en-US" altLang="en-US" sz="1900" b="0" dirty="0">
                <a:solidFill>
                  <a:schemeClr val="bg2"/>
                </a:solidFill>
                <a:latin typeface="Liberation Sans" panose="020B0604020202020204" pitchFamily="34" charset="0"/>
              </a:rPr>
              <a:t>Expense as operating expense. (selling expense)</a:t>
            </a:r>
          </a:p>
          <a:p>
            <a:pPr algn="l">
              <a:lnSpc>
                <a:spcPct val="120000"/>
              </a:lnSpc>
              <a:spcBef>
                <a:spcPct val="30000"/>
              </a:spcBef>
              <a:buClr>
                <a:schemeClr val="tx1"/>
              </a:buClr>
              <a:buFont typeface="Wingdings" pitchFamily="2" charset="2"/>
              <a:buAutoNum type="arabicPeriod" startAt="2"/>
            </a:pPr>
            <a:endParaRPr lang="en-US" altLang="en-US" sz="1900" b="0" dirty="0">
              <a:solidFill>
                <a:schemeClr val="bg2"/>
              </a:solidFill>
              <a:latin typeface="Liberation Sans" panose="020B0604020202020204" pitchFamily="34" charset="0"/>
            </a:endParaRPr>
          </a:p>
        </p:txBody>
      </p:sp>
      <p:sp>
        <p:nvSpPr>
          <p:cNvPr id="1162256" name="Rectangle 16"/>
          <p:cNvSpPr>
            <a:spLocks noChangeArrowheads="1"/>
          </p:cNvSpPr>
          <p:nvPr/>
        </p:nvSpPr>
        <p:spPr bwMode="auto">
          <a:xfrm>
            <a:off x="152400" y="1371600"/>
            <a:ext cx="49530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Type of Expenditure</a:t>
            </a:r>
          </a:p>
        </p:txBody>
      </p:sp>
      <p:sp>
        <p:nvSpPr>
          <p:cNvPr id="1162257" name="Rectangle 17"/>
          <p:cNvSpPr>
            <a:spLocks noChangeArrowheads="1"/>
          </p:cNvSpPr>
          <p:nvPr/>
        </p:nvSpPr>
        <p:spPr bwMode="auto">
          <a:xfrm>
            <a:off x="5257800" y="1371600"/>
            <a:ext cx="3657600" cy="381000"/>
          </a:xfrm>
          <a:prstGeom prst="rect">
            <a:avLst/>
          </a:prstGeom>
          <a:solidFill>
            <a:srgbClr val="F8F2A0"/>
          </a:solidFill>
          <a:ln w="12700">
            <a:solidFill>
              <a:schemeClr val="tx1"/>
            </a:solidFill>
            <a:miter lim="800000"/>
            <a:headEnd/>
            <a:tailEnd/>
          </a:ln>
          <a:effectLst>
            <a:outerShdw dist="107763" dir="2700000" algn="ctr" rotWithShape="0">
              <a:schemeClr val="bg2"/>
            </a:outerShdw>
          </a:effectLst>
        </p:spPr>
        <p:txBody>
          <a:bodyPr lIns="90488" tIns="44450" rIns="90488" bIns="44450"/>
          <a:lstStyle/>
          <a:p>
            <a:pPr marL="342900" indent="-342900">
              <a:spcBef>
                <a:spcPct val="20000"/>
              </a:spcBef>
              <a:buClr>
                <a:schemeClr val="accent2"/>
              </a:buClr>
              <a:buSzPct val="75000"/>
              <a:buFont typeface="Wingdings" pitchFamily="2" charset="2"/>
              <a:buNone/>
              <a:defRPr/>
            </a:pPr>
            <a:r>
              <a:rPr lang="en-US" sz="2000" dirty="0">
                <a:solidFill>
                  <a:schemeClr val="bg2"/>
                </a:solidFill>
                <a:effectLst>
                  <a:outerShdw blurRad="38100" dist="38100" dir="2700000" algn="tl">
                    <a:srgbClr val="FFFFFF"/>
                  </a:outerShdw>
                </a:effectLst>
                <a:latin typeface="Liberation Sans" panose="020B0604020202020204" pitchFamily="34" charset="0"/>
              </a:rPr>
              <a:t>Accounting Treatment</a:t>
            </a:r>
          </a:p>
        </p:txBody>
      </p:sp>
      <p:sp>
        <p:nvSpPr>
          <p:cNvPr id="1162262" name="Line 22"/>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10" name="Rectangle 9"/>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spcBef>
                <a:spcPct val="30000"/>
              </a:spcBef>
              <a:spcAft>
                <a:spcPct val="20000"/>
              </a:spcAft>
              <a:buSzPct val="80000"/>
            </a:pPr>
            <a:r>
              <a:rPr lang="en-US" altLang="en-US" sz="3200" dirty="0">
                <a:solidFill>
                  <a:srgbClr val="CC0000"/>
                </a:solidFill>
                <a:latin typeface="Liberation Sans" panose="020B0604020202020204" pitchFamily="34" charset="0"/>
              </a:rPr>
              <a:t>Accounting for R &amp; D Activities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2254">
                                            <p:txEl>
                                              <p:pRg st="0" end="0"/>
                                            </p:txEl>
                                          </p:spTgt>
                                        </p:tgtEl>
                                        <p:attrNameLst>
                                          <p:attrName>style.visibility</p:attrName>
                                        </p:attrNameLst>
                                      </p:cBhvr>
                                      <p:to>
                                        <p:strVal val="visible"/>
                                      </p:to>
                                    </p:set>
                                    <p:animEffect transition="in" filter="wipe(left)">
                                      <p:cBhvr>
                                        <p:cTn id="7" dur="500"/>
                                        <p:tgtEl>
                                          <p:spTgt spid="11622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2254">
                                            <p:txEl>
                                              <p:pRg st="2" end="2"/>
                                            </p:txEl>
                                          </p:spTgt>
                                        </p:tgtEl>
                                        <p:attrNameLst>
                                          <p:attrName>style.visibility</p:attrName>
                                        </p:attrNameLst>
                                      </p:cBhvr>
                                      <p:to>
                                        <p:strVal val="visible"/>
                                      </p:to>
                                    </p:set>
                                    <p:animEffect transition="in" filter="wipe(left)">
                                      <p:cBhvr>
                                        <p:cTn id="12" dur="500"/>
                                        <p:tgtEl>
                                          <p:spTgt spid="116225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2254">
                                            <p:txEl>
                                              <p:pRg st="6" end="6"/>
                                            </p:txEl>
                                          </p:spTgt>
                                        </p:tgtEl>
                                        <p:attrNameLst>
                                          <p:attrName>style.visibility</p:attrName>
                                        </p:attrNameLst>
                                      </p:cBhvr>
                                      <p:to>
                                        <p:strVal val="visible"/>
                                      </p:to>
                                    </p:set>
                                    <p:animEffect transition="in" filter="wipe(left)">
                                      <p:cBhvr>
                                        <p:cTn id="17" dur="500"/>
                                        <p:tgtEl>
                                          <p:spTgt spid="116225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225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Costs Similar to R &amp; D Costs</a:t>
            </a:r>
          </a:p>
        </p:txBody>
      </p:sp>
      <p:sp>
        <p:nvSpPr>
          <p:cNvPr id="51203" name="Text Box 3"/>
          <p:cNvSpPr txBox="1">
            <a:spLocks noChangeArrowheads="1"/>
          </p:cNvSpPr>
          <p:nvPr/>
        </p:nvSpPr>
        <p:spPr bwMode="auto">
          <a:xfrm>
            <a:off x="914400" y="2085975"/>
            <a:ext cx="7696200" cy="1835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1638" indent="-401638">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ct val="7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Start-up costs for a new operation.</a:t>
            </a:r>
          </a:p>
          <a:p>
            <a:pPr algn="l">
              <a:lnSpc>
                <a:spcPct val="125000"/>
              </a:lnSpc>
              <a:spcBef>
                <a:spcPct val="7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Initial operating losses.</a:t>
            </a:r>
            <a:endParaRPr lang="en-US" altLang="en-US" sz="2000" b="0" dirty="0">
              <a:solidFill>
                <a:schemeClr val="tx1"/>
              </a:solidFill>
              <a:latin typeface="Liberation Sans" panose="020B0604020202020204" pitchFamily="34" charset="0"/>
            </a:endParaRPr>
          </a:p>
          <a:p>
            <a:pPr algn="l">
              <a:lnSpc>
                <a:spcPct val="125000"/>
              </a:lnSpc>
              <a:spcBef>
                <a:spcPct val="700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Advertising costs.</a:t>
            </a:r>
          </a:p>
        </p:txBody>
      </p:sp>
      <p:sp>
        <p:nvSpPr>
          <p:cNvPr id="1163274" name="Line 10"/>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2" name="Rectangle 1"/>
          <p:cNvSpPr/>
          <p:nvPr/>
        </p:nvSpPr>
        <p:spPr>
          <a:xfrm>
            <a:off x="892790" y="4343400"/>
            <a:ext cx="7489209" cy="861774"/>
          </a:xfrm>
          <a:prstGeom prst="rect">
            <a:avLst/>
          </a:prstGeom>
        </p:spPr>
        <p:txBody>
          <a:bodyPr wrap="square">
            <a:spAutoFit/>
          </a:bodyPr>
          <a:lstStyle/>
          <a:p>
            <a:pPr algn="l">
              <a:lnSpc>
                <a:spcPct val="125000"/>
              </a:lnSpc>
            </a:pPr>
            <a:r>
              <a:rPr lang="en-US" sz="2100" b="0" dirty="0">
                <a:latin typeface="Liberation Sans" panose="020B0604020202020204" pitchFamily="34" charset="0"/>
              </a:rPr>
              <a:t>These costs are expensed as incurred, similar to the accounting for R&amp;D costs.</a:t>
            </a:r>
            <a:endParaRPr lang="en-US" sz="2100" dirty="0">
              <a:latin typeface="Liberation Sans" panose="020B0604020202020204" pitchFamily="34" charset="0"/>
            </a:endParaRPr>
          </a:p>
        </p:txBody>
      </p:sp>
      <p:sp>
        <p:nvSpPr>
          <p:cNvPr id="8" name="Rectangle 7"/>
          <p:cNvSpPr>
            <a:spLocks noChangeArrowheads="1"/>
          </p:cNvSpPr>
          <p:nvPr/>
        </p:nvSpPr>
        <p:spPr bwMode="auto">
          <a:xfrm>
            <a:off x="609600" y="381000"/>
            <a:ext cx="8305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dirty="0">
                <a:solidFill>
                  <a:schemeClr val="tx1"/>
                </a:solidFill>
                <a:latin typeface="Liberation Sans" panose="020B0604020202020204" pitchFamily="34" charset="0"/>
              </a:rPr>
              <a:t>Research and Development Costs</a:t>
            </a:r>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120" name="Line 8"/>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5302" name="Rectangle 7"/>
          <p:cNvSpPr>
            <a:spLocks noChangeArrowheads="1"/>
          </p:cNvSpPr>
          <p:nvPr/>
        </p:nvSpPr>
        <p:spPr bwMode="auto">
          <a:xfrm>
            <a:off x="609600" y="3810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spcBef>
                <a:spcPct val="30000"/>
              </a:spcBef>
              <a:spcAft>
                <a:spcPct val="20000"/>
              </a:spcAft>
              <a:buSzPct val="80000"/>
            </a:pPr>
            <a:r>
              <a:rPr lang="en-US" altLang="en-US" sz="3200" dirty="0">
                <a:solidFill>
                  <a:srgbClr val="CC0000"/>
                </a:solidFill>
                <a:latin typeface="Liberation Sans" panose="020B0604020202020204" pitchFamily="34" charset="0"/>
              </a:rPr>
              <a:t>Presentation of R&amp;D Costs</a:t>
            </a:r>
          </a:p>
        </p:txBody>
      </p:sp>
      <p:sp>
        <p:nvSpPr>
          <p:cNvPr id="7"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8" name="Text Box 3"/>
          <p:cNvSpPr txBox="1">
            <a:spLocks noChangeArrowheads="1"/>
          </p:cNvSpPr>
          <p:nvPr/>
        </p:nvSpPr>
        <p:spPr bwMode="auto">
          <a:xfrm>
            <a:off x="609600" y="1309639"/>
            <a:ext cx="8153400" cy="904863"/>
          </a:xfrm>
          <a:prstGeom prst="rect">
            <a:avLst/>
          </a:prstGeom>
          <a:noFill/>
          <a:ln>
            <a:noFill/>
          </a:ln>
          <a:effec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6350" lvl="1" indent="0" algn="l">
              <a:lnSpc>
                <a:spcPct val="120000"/>
              </a:lnSpc>
              <a:spcBef>
                <a:spcPct val="60000"/>
              </a:spcBef>
              <a:buClr>
                <a:srgbClr val="800000"/>
              </a:buClr>
              <a:buSzPct val="80000"/>
            </a:pPr>
            <a:r>
              <a:rPr lang="en-US" sz="2200" b="0" dirty="0">
                <a:solidFill>
                  <a:schemeClr val="tx1"/>
                </a:solidFill>
                <a:latin typeface="Liberation Sans" panose="020B0604020202020204" pitchFamily="34" charset="0"/>
              </a:rPr>
              <a:t>Companies should disclose the total R&amp;D costs charged to expense each period.</a:t>
            </a:r>
            <a:endParaRPr lang="en-US" altLang="en-US" sz="2200" b="0" dirty="0">
              <a:solidFill>
                <a:schemeClr val="tx1"/>
              </a:solidFill>
              <a:latin typeface="Liberation Sans" panose="020B0604020202020204" pitchFamily="34" charset="0"/>
            </a:endParaRPr>
          </a:p>
        </p:txBody>
      </p:sp>
      <p:sp>
        <p:nvSpPr>
          <p:cNvPr id="10" name="Rectangle 9"/>
          <p:cNvSpPr/>
          <p:nvPr/>
        </p:nvSpPr>
        <p:spPr>
          <a:xfrm>
            <a:off x="716351" y="5907385"/>
            <a:ext cx="20574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12.16</a:t>
            </a:r>
          </a:p>
          <a:p>
            <a:pPr algn="l"/>
            <a:r>
              <a:rPr lang="en-US" sz="1200" b="0" dirty="0">
                <a:solidFill>
                  <a:schemeClr val="tx1"/>
                </a:solidFill>
                <a:latin typeface="Liberation Sans" panose="020B0604020202020204" pitchFamily="34" charset="0"/>
              </a:rPr>
              <a:t>R&amp;D Reporting</a:t>
            </a:r>
          </a:p>
        </p:txBody>
      </p:sp>
      <p:pic>
        <p:nvPicPr>
          <p:cNvPr id="9" name="Picture Placeholder 3" descr="An illustration shows the R and D reporting of GlaxoSmithKline (in millions). The illustration consists of two columns, the first column displays the labels and the second is the numeric column as on 31 December 2018. The first line displays Turnover in the first column with an amount of Pound 30,821 in the second column. Next line displays: Cost of Sales with an amount of negative 10,241 (shown in parentheses) in the second column. The difference between the amounts is displayed as 20,580 in the second column with the label displayed in the first column as, Gross profit. The following labels are displayed in the first column with their amounts in the second column as: Selling, General, and Administrative: negative 9,915 (shown in parentheses); Research and Development: negative 3,893 (shown in parentheses) (shown in red); Royalty income: 299; and Other operating income: negative 1,588 (shown in parentheses). The amounts are added and the totaled amounts are displayed as Pound 5,483 with the account label displayed in the first column as, Operating Profit. Below the computation, a text is displayed with the title, Note 2 (in part) Research and Development. The text reads as, Research and development expenditure is charged to the income statement in the period in which it is incurred. Development expenditure is capitalized when the criteria for recognizing an asset are met, usually when a regulatory filing has been made in a major market and approval is considered highly probable. Property, plant and equipment used for research and development is capitalized and depreciated in accordance with the Group’s policy.">
            <a:extLst>
              <a:ext uri="{FF2B5EF4-FFF2-40B4-BE49-F238E27FC236}">
                <a16:creationId xmlns:a16="http://schemas.microsoft.com/office/drawing/2014/main" id="{F4C25F03-B914-48DA-B6F7-D5FD4BCD7A2E}"/>
              </a:ext>
            </a:extLst>
          </p:cNvPr>
          <p:cNvPicPr>
            <a:picLocks noChangeAspect="1"/>
          </p:cNvPicPr>
          <p:nvPr/>
        </p:nvPicPr>
        <p:blipFill>
          <a:blip r:embed="rId3"/>
          <a:stretch>
            <a:fillRect/>
          </a:stretch>
        </p:blipFill>
        <p:spPr>
          <a:xfrm>
            <a:off x="1612056" y="2133600"/>
            <a:ext cx="6812280" cy="3776373"/>
          </a:xfrm>
          <a:prstGeom prst="rect">
            <a:avLst/>
          </a:prstGeom>
        </p:spPr>
      </p:pic>
    </p:spTree>
    <p:extLst>
      <p:ext uri="{BB962C8B-B14F-4D97-AF65-F5344CB8AC3E}">
        <p14:creationId xmlns:p14="http://schemas.microsoft.com/office/powerpoint/2010/main" val="2526720943"/>
      </p:ext>
    </p:extLst>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1AF5DB-DC39-231C-3250-001D42CA3C7F}"/>
              </a:ext>
            </a:extLst>
          </p:cNvPr>
          <p:cNvPicPr>
            <a:picLocks noChangeAspect="1"/>
          </p:cNvPicPr>
          <p:nvPr/>
        </p:nvPicPr>
        <p:blipFill>
          <a:blip r:embed="rId2"/>
          <a:stretch>
            <a:fillRect/>
          </a:stretch>
        </p:blipFill>
        <p:spPr>
          <a:xfrm>
            <a:off x="152400" y="76200"/>
            <a:ext cx="3810000" cy="955425"/>
          </a:xfrm>
          <a:prstGeom prst="rect">
            <a:avLst/>
          </a:prstGeom>
        </p:spPr>
      </p:pic>
      <p:pic>
        <p:nvPicPr>
          <p:cNvPr id="5" name="Picture 4">
            <a:extLst>
              <a:ext uri="{FF2B5EF4-FFF2-40B4-BE49-F238E27FC236}">
                <a16:creationId xmlns:a16="http://schemas.microsoft.com/office/drawing/2014/main" id="{6FAE13C8-FE1D-6A4E-DEA9-C141F164906F}"/>
              </a:ext>
            </a:extLst>
          </p:cNvPr>
          <p:cNvPicPr>
            <a:picLocks noChangeAspect="1"/>
          </p:cNvPicPr>
          <p:nvPr/>
        </p:nvPicPr>
        <p:blipFill>
          <a:blip r:embed="rId3"/>
          <a:stretch>
            <a:fillRect/>
          </a:stretch>
        </p:blipFill>
        <p:spPr>
          <a:xfrm>
            <a:off x="5943600" y="76200"/>
            <a:ext cx="3048000" cy="1100884"/>
          </a:xfrm>
          <a:prstGeom prst="rect">
            <a:avLst/>
          </a:prstGeom>
        </p:spPr>
      </p:pic>
      <p:pic>
        <p:nvPicPr>
          <p:cNvPr id="6" name="Picture 5">
            <a:extLst>
              <a:ext uri="{FF2B5EF4-FFF2-40B4-BE49-F238E27FC236}">
                <a16:creationId xmlns:a16="http://schemas.microsoft.com/office/drawing/2014/main" id="{F7E8489D-1D29-CD11-89B2-AA802C4C8CEE}"/>
              </a:ext>
            </a:extLst>
          </p:cNvPr>
          <p:cNvPicPr>
            <a:picLocks noChangeAspect="1"/>
          </p:cNvPicPr>
          <p:nvPr/>
        </p:nvPicPr>
        <p:blipFill>
          <a:blip r:embed="rId4"/>
          <a:stretch>
            <a:fillRect/>
          </a:stretch>
        </p:blipFill>
        <p:spPr>
          <a:xfrm>
            <a:off x="685800" y="1593921"/>
            <a:ext cx="7772400" cy="3670158"/>
          </a:xfrm>
          <a:prstGeom prst="rect">
            <a:avLst/>
          </a:prstGeom>
        </p:spPr>
      </p:pic>
    </p:spTree>
    <p:extLst>
      <p:ext uri="{BB962C8B-B14F-4D97-AF65-F5344CB8AC3E}">
        <p14:creationId xmlns:p14="http://schemas.microsoft.com/office/powerpoint/2010/main" val="4207937686"/>
      </p:ext>
    </p:extLst>
  </p:cSld>
  <p:clrMapOvr>
    <a:masterClrMapping/>
  </p:clrMapOvr>
  <p:transition>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1AF5DB-DC39-231C-3250-001D42CA3C7F}"/>
              </a:ext>
            </a:extLst>
          </p:cNvPr>
          <p:cNvPicPr>
            <a:picLocks noChangeAspect="1"/>
          </p:cNvPicPr>
          <p:nvPr/>
        </p:nvPicPr>
        <p:blipFill>
          <a:blip r:embed="rId2"/>
          <a:stretch>
            <a:fillRect/>
          </a:stretch>
        </p:blipFill>
        <p:spPr>
          <a:xfrm>
            <a:off x="152400" y="76200"/>
            <a:ext cx="3810000" cy="955425"/>
          </a:xfrm>
          <a:prstGeom prst="rect">
            <a:avLst/>
          </a:prstGeom>
        </p:spPr>
      </p:pic>
      <p:pic>
        <p:nvPicPr>
          <p:cNvPr id="2" name="Picture 1">
            <a:extLst>
              <a:ext uri="{FF2B5EF4-FFF2-40B4-BE49-F238E27FC236}">
                <a16:creationId xmlns:a16="http://schemas.microsoft.com/office/drawing/2014/main" id="{966561A3-2A01-41AE-A62A-9A847ED3D0FE}"/>
              </a:ext>
            </a:extLst>
          </p:cNvPr>
          <p:cNvPicPr>
            <a:picLocks noChangeAspect="1"/>
          </p:cNvPicPr>
          <p:nvPr/>
        </p:nvPicPr>
        <p:blipFill>
          <a:blip r:embed="rId3"/>
          <a:stretch>
            <a:fillRect/>
          </a:stretch>
        </p:blipFill>
        <p:spPr>
          <a:xfrm>
            <a:off x="5562600" y="100519"/>
            <a:ext cx="3276600" cy="1066531"/>
          </a:xfrm>
          <a:prstGeom prst="rect">
            <a:avLst/>
          </a:prstGeom>
        </p:spPr>
      </p:pic>
      <p:pic>
        <p:nvPicPr>
          <p:cNvPr id="3" name="Picture 2">
            <a:extLst>
              <a:ext uri="{FF2B5EF4-FFF2-40B4-BE49-F238E27FC236}">
                <a16:creationId xmlns:a16="http://schemas.microsoft.com/office/drawing/2014/main" id="{446B5F8D-622D-26D9-33A2-FCA6CC768D5D}"/>
              </a:ext>
            </a:extLst>
          </p:cNvPr>
          <p:cNvPicPr>
            <a:picLocks noChangeAspect="1"/>
          </p:cNvPicPr>
          <p:nvPr/>
        </p:nvPicPr>
        <p:blipFill>
          <a:blip r:embed="rId4"/>
          <a:stretch>
            <a:fillRect/>
          </a:stretch>
        </p:blipFill>
        <p:spPr>
          <a:xfrm>
            <a:off x="609600" y="1828801"/>
            <a:ext cx="7495442" cy="2514600"/>
          </a:xfrm>
          <a:prstGeom prst="rect">
            <a:avLst/>
          </a:prstGeom>
        </p:spPr>
      </p:pic>
    </p:spTree>
    <p:extLst>
      <p:ext uri="{BB962C8B-B14F-4D97-AF65-F5344CB8AC3E}">
        <p14:creationId xmlns:p14="http://schemas.microsoft.com/office/powerpoint/2010/main" val="2684636808"/>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123" name="Text Box 7"/>
          <p:cNvSpPr txBox="1">
            <a:spLocks noChangeArrowheads="1"/>
          </p:cNvSpPr>
          <p:nvPr/>
        </p:nvSpPr>
        <p:spPr bwMode="auto">
          <a:xfrm>
            <a:off x="609600" y="1371600"/>
            <a:ext cx="41148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Characteristics</a:t>
            </a:r>
            <a:r>
              <a:rPr lang="zh-CN" altLang="en-US" sz="2800" dirty="0">
                <a:solidFill>
                  <a:srgbClr val="CC0000"/>
                </a:solidFill>
                <a:latin typeface="Liberation Sans" panose="020B0604020202020204" pitchFamily="34" charset="0"/>
              </a:rPr>
              <a:t> 特征</a:t>
            </a:r>
            <a:endParaRPr lang="en-US" altLang="en-US" sz="2800" dirty="0">
              <a:solidFill>
                <a:srgbClr val="CC0000"/>
              </a:solidFill>
              <a:latin typeface="Liberation Sans" panose="020B0604020202020204" pitchFamily="34" charset="0"/>
            </a:endParaRPr>
          </a:p>
        </p:txBody>
      </p:sp>
      <p:sp>
        <p:nvSpPr>
          <p:cNvPr id="5124" name="Text Box 8"/>
          <p:cNvSpPr txBox="1">
            <a:spLocks noChangeArrowheads="1"/>
          </p:cNvSpPr>
          <p:nvPr/>
        </p:nvSpPr>
        <p:spPr bwMode="auto">
          <a:xfrm>
            <a:off x="609600" y="1966913"/>
            <a:ext cx="5715000" cy="16280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Identifiable.</a:t>
            </a:r>
            <a:r>
              <a:rPr lang="zh-CN" altLang="en-US" sz="2200" b="0" dirty="0">
                <a:solidFill>
                  <a:schemeClr val="tx1"/>
                </a:solidFill>
                <a:latin typeface="Liberation Sans" panose="020B0604020202020204" pitchFamily="34" charset="0"/>
              </a:rPr>
              <a:t> 可辨认</a:t>
            </a:r>
            <a:endParaRPr lang="en-US" altLang="en-US" sz="2200" b="0"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Lack physical existence.</a:t>
            </a:r>
            <a:r>
              <a:rPr lang="zh-CN" altLang="en-US" sz="2200" b="0" dirty="0">
                <a:solidFill>
                  <a:schemeClr val="tx1"/>
                </a:solidFill>
                <a:latin typeface="Liberation Sans" panose="020B0604020202020204" pitchFamily="34" charset="0"/>
              </a:rPr>
              <a:t> </a:t>
            </a:r>
            <a:r>
              <a:rPr lang="en-US" altLang="en-US" sz="2200" b="0" dirty="0" err="1">
                <a:solidFill>
                  <a:schemeClr val="tx1"/>
                </a:solidFill>
                <a:latin typeface="Liberation Sans" panose="020B0604020202020204" pitchFamily="34" charset="0"/>
              </a:rPr>
              <a:t>缺乏实物形态</a:t>
            </a:r>
            <a:endParaRPr lang="en-US" altLang="en-US" sz="2200" b="0"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Not monetary assets.</a:t>
            </a:r>
            <a:r>
              <a:rPr lang="zh-CN" altLang="en-US" sz="2200" b="0" dirty="0">
                <a:solidFill>
                  <a:schemeClr val="tx1"/>
                </a:solidFill>
                <a:latin typeface="Liberation Sans" panose="020B0604020202020204" pitchFamily="34" charset="0"/>
              </a:rPr>
              <a:t> 非货币资产</a:t>
            </a:r>
            <a:endParaRPr lang="en-US" altLang="en-US" sz="2200" b="0" dirty="0">
              <a:solidFill>
                <a:schemeClr val="tx1"/>
              </a:solidFill>
              <a:latin typeface="Liberation Sans" panose="020B0604020202020204" pitchFamily="34" charset="0"/>
            </a:endParaRPr>
          </a:p>
        </p:txBody>
      </p:sp>
      <p:sp>
        <p:nvSpPr>
          <p:cNvPr id="5125" name="Text Box 12"/>
          <p:cNvSpPr txBox="1">
            <a:spLocks noChangeArrowheads="1"/>
          </p:cNvSpPr>
          <p:nvPr/>
        </p:nvSpPr>
        <p:spPr bwMode="auto">
          <a:xfrm>
            <a:off x="838200" y="3730214"/>
            <a:ext cx="5562600" cy="1074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4675" indent="-574675">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50000"/>
              </a:spcBef>
              <a:buClr>
                <a:srgbClr val="800000"/>
              </a:buClr>
            </a:pPr>
            <a:r>
              <a:rPr lang="en-US" altLang="en-US" sz="2200" b="0" dirty="0">
                <a:solidFill>
                  <a:schemeClr val="tx1"/>
                </a:solidFill>
                <a:latin typeface="Liberation Sans" panose="020B0604020202020204" pitchFamily="34" charset="0"/>
              </a:rPr>
              <a:t>Normally classified as </a:t>
            </a:r>
            <a:r>
              <a:rPr lang="en-US" altLang="en-US" sz="2200" u="sng" dirty="0">
                <a:solidFill>
                  <a:schemeClr val="tx1"/>
                </a:solidFill>
                <a:latin typeface="Liberation Sans" panose="020B0604020202020204" pitchFamily="34" charset="0"/>
              </a:rPr>
              <a:t>non-current asset</a:t>
            </a:r>
            <a:r>
              <a:rPr lang="en-US" altLang="en-US" sz="2200" dirty="0">
                <a:solidFill>
                  <a:schemeClr val="tx1"/>
                </a:solidFill>
                <a:latin typeface="Liberation Sans" panose="020B0604020202020204" pitchFamily="34" charset="0"/>
              </a:rPr>
              <a:t>.</a:t>
            </a:r>
          </a:p>
          <a:p>
            <a:pPr algn="l">
              <a:lnSpc>
                <a:spcPct val="120000"/>
              </a:lnSpc>
              <a:spcBef>
                <a:spcPct val="50000"/>
              </a:spcBef>
              <a:buClr>
                <a:srgbClr val="800000"/>
              </a:buClr>
            </a:pPr>
            <a:r>
              <a:rPr lang="en-US" altLang="en-US" sz="2200" b="0" dirty="0">
                <a:solidFill>
                  <a:schemeClr val="tx1"/>
                </a:solidFill>
                <a:latin typeface="Liberation Sans" panose="020B0604020202020204" pitchFamily="34" charset="0"/>
              </a:rPr>
              <a:t>Common types of intangibles:</a:t>
            </a:r>
          </a:p>
        </p:txBody>
      </p:sp>
      <p:sp>
        <p:nvSpPr>
          <p:cNvPr id="5128"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无形资产问题</a:t>
            </a:r>
            <a:endParaRPr lang="en-US" altLang="en-US" sz="3200" dirty="0">
              <a:solidFill>
                <a:schemeClr val="tx1"/>
              </a:solidFill>
              <a:latin typeface="Liberation Sans" panose="020B0604020202020204" pitchFamily="34" charset="0"/>
            </a:endParaRPr>
          </a:p>
        </p:txBody>
      </p:sp>
      <p:sp>
        <p:nvSpPr>
          <p:cNvPr id="5130" name="Rectangle 19"/>
          <p:cNvSpPr>
            <a:spLocks noChangeArrowheads="1"/>
          </p:cNvSpPr>
          <p:nvPr/>
        </p:nvSpPr>
        <p:spPr bwMode="auto">
          <a:xfrm>
            <a:off x="6400800" y="1752600"/>
            <a:ext cx="2286000" cy="1477328"/>
          </a:xfrm>
          <a:prstGeom prst="rect">
            <a:avLst/>
          </a:prstGeom>
          <a:noFill/>
          <a:ln w="19050" cap="sq" algn="ctr">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dirty="0">
                <a:solidFill>
                  <a:srgbClr val="CC0000"/>
                </a:solidFill>
                <a:latin typeface="Liberation Sans" panose="020B0604020202020204" pitchFamily="34" charset="0"/>
              </a:rPr>
              <a:t>Christian Dior</a:t>
            </a:r>
            <a:r>
              <a:rPr lang="en-US" altLang="en-US" b="0" dirty="0">
                <a:latin typeface="Liberation Sans" panose="020B0604020202020204" pitchFamily="34" charset="0"/>
              </a:rPr>
              <a:t>’s (FRA) most important asset is its brand image, not its store ﬁxtures. </a:t>
            </a:r>
          </a:p>
        </p:txBody>
      </p:sp>
      <p:sp>
        <p:nvSpPr>
          <p:cNvPr id="24" name="Text Box 13"/>
          <p:cNvSpPr txBox="1">
            <a:spLocks noChangeArrowheads="1"/>
          </p:cNvSpPr>
          <p:nvPr/>
        </p:nvSpPr>
        <p:spPr bwMode="auto">
          <a:xfrm>
            <a:off x="838200" y="4876800"/>
            <a:ext cx="3657600" cy="1543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lvl="1" algn="l">
              <a:lnSpc>
                <a:spcPct val="120000"/>
              </a:lnSpc>
              <a:spcBef>
                <a:spcPct val="50000"/>
              </a:spcBef>
              <a:buSzPct val="100000"/>
              <a:buFont typeface="+mj-lt"/>
              <a:buAutoNum type="arabicPeriod"/>
            </a:pPr>
            <a:r>
              <a:rPr lang="en-US" altLang="en-US" sz="2100" b="0" dirty="0">
                <a:solidFill>
                  <a:schemeClr val="tx1"/>
                </a:solidFill>
                <a:latin typeface="Liberation Sans" panose="020B0604020202020204" pitchFamily="34" charset="0"/>
              </a:rPr>
              <a:t>Marketing-related.</a:t>
            </a:r>
            <a:r>
              <a:rPr lang="zh-CN" altLang="en-US" sz="2100" b="0" dirty="0">
                <a:solidFill>
                  <a:schemeClr val="tx1"/>
                </a:solidFill>
                <a:latin typeface="Liberation Sans" panose="020B0604020202020204" pitchFamily="34" charset="0"/>
              </a:rPr>
              <a:t> 市场</a:t>
            </a:r>
            <a:endParaRPr lang="en-US" altLang="en-US" sz="2100" b="0" dirty="0">
              <a:solidFill>
                <a:schemeClr val="tx1"/>
              </a:solidFill>
              <a:latin typeface="Liberation Sans" panose="020B0604020202020204" pitchFamily="34" charset="0"/>
            </a:endParaRPr>
          </a:p>
          <a:p>
            <a:pPr lvl="1" algn="l">
              <a:lnSpc>
                <a:spcPct val="120000"/>
              </a:lnSpc>
              <a:spcBef>
                <a:spcPct val="50000"/>
              </a:spcBef>
              <a:buSzPct val="100000"/>
              <a:buFont typeface="+mj-lt"/>
              <a:buAutoNum type="arabicPeriod"/>
            </a:pPr>
            <a:r>
              <a:rPr lang="en-US" altLang="en-US" sz="2100" b="0" dirty="0">
                <a:solidFill>
                  <a:schemeClr val="tx1"/>
                </a:solidFill>
                <a:latin typeface="Liberation Sans" panose="020B0604020202020204" pitchFamily="34" charset="0"/>
              </a:rPr>
              <a:t>Customer-related.</a:t>
            </a:r>
            <a:r>
              <a:rPr lang="zh-CN" altLang="en-US" sz="2100" b="0" dirty="0">
                <a:solidFill>
                  <a:schemeClr val="tx1"/>
                </a:solidFill>
                <a:latin typeface="Liberation Sans" panose="020B0604020202020204" pitchFamily="34" charset="0"/>
              </a:rPr>
              <a:t> 客户</a:t>
            </a:r>
            <a:endParaRPr lang="en-US" altLang="en-US" sz="2100" b="0" dirty="0">
              <a:solidFill>
                <a:schemeClr val="tx1"/>
              </a:solidFill>
              <a:latin typeface="Liberation Sans" panose="020B0604020202020204" pitchFamily="34" charset="0"/>
            </a:endParaRPr>
          </a:p>
          <a:p>
            <a:pPr lvl="1" algn="l">
              <a:lnSpc>
                <a:spcPct val="120000"/>
              </a:lnSpc>
              <a:spcBef>
                <a:spcPct val="50000"/>
              </a:spcBef>
              <a:buSzPct val="100000"/>
              <a:buFont typeface="+mj-lt"/>
              <a:buAutoNum type="arabicPeriod"/>
            </a:pPr>
            <a:r>
              <a:rPr lang="en-US" altLang="en-US" sz="2100" b="0" dirty="0">
                <a:solidFill>
                  <a:schemeClr val="tx1"/>
                </a:solidFill>
                <a:latin typeface="Liberation Sans" panose="020B0604020202020204" pitchFamily="34" charset="0"/>
              </a:rPr>
              <a:t>Artistic-related.</a:t>
            </a:r>
            <a:r>
              <a:rPr lang="zh-CN" altLang="en-US" sz="2100" b="0" dirty="0">
                <a:solidFill>
                  <a:schemeClr val="tx1"/>
                </a:solidFill>
                <a:latin typeface="Liberation Sans" panose="020B0604020202020204" pitchFamily="34" charset="0"/>
              </a:rPr>
              <a:t> 艺术</a:t>
            </a:r>
            <a:endParaRPr lang="en-US" altLang="en-US" sz="2100" b="0" dirty="0">
              <a:solidFill>
                <a:schemeClr val="tx1"/>
              </a:solidFill>
              <a:latin typeface="Liberation Sans" panose="020B0604020202020204" pitchFamily="34" charset="0"/>
            </a:endParaRPr>
          </a:p>
        </p:txBody>
      </p:sp>
      <p:sp>
        <p:nvSpPr>
          <p:cNvPr id="25" name="Text Box 14"/>
          <p:cNvSpPr txBox="1">
            <a:spLocks noChangeArrowheads="1"/>
          </p:cNvSpPr>
          <p:nvPr/>
        </p:nvSpPr>
        <p:spPr bwMode="auto">
          <a:xfrm>
            <a:off x="4572000" y="4891088"/>
            <a:ext cx="4191000" cy="15788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indent="-457200" algn="l">
              <a:lnSpc>
                <a:spcPct val="120000"/>
              </a:lnSpc>
              <a:spcBef>
                <a:spcPct val="50000"/>
              </a:spcBef>
              <a:buSzPct val="100000"/>
              <a:buFont typeface="+mj-lt"/>
              <a:buAutoNum type="arabicPeriod" startAt="4"/>
            </a:pPr>
            <a:r>
              <a:rPr lang="en-US" altLang="en-US" sz="2100" b="0" dirty="0">
                <a:solidFill>
                  <a:schemeClr val="tx1"/>
                </a:solidFill>
                <a:latin typeface="Liberation Sans" panose="020B0604020202020204" pitchFamily="34" charset="0"/>
              </a:rPr>
              <a:t>Contract-related.</a:t>
            </a:r>
            <a:r>
              <a:rPr lang="zh-CN" altLang="en-US" sz="2100" b="0" dirty="0">
                <a:solidFill>
                  <a:schemeClr val="tx1"/>
                </a:solidFill>
                <a:latin typeface="Liberation Sans" panose="020B0604020202020204" pitchFamily="34" charset="0"/>
              </a:rPr>
              <a:t> 合同</a:t>
            </a:r>
            <a:endParaRPr lang="en-US" altLang="en-US" sz="2100" b="0" dirty="0">
              <a:solidFill>
                <a:schemeClr val="tx1"/>
              </a:solidFill>
              <a:latin typeface="Liberation Sans" panose="020B0604020202020204" pitchFamily="34" charset="0"/>
            </a:endParaRPr>
          </a:p>
          <a:p>
            <a:pPr marL="457200" indent="-457200" algn="l">
              <a:lnSpc>
                <a:spcPct val="120000"/>
              </a:lnSpc>
              <a:spcBef>
                <a:spcPct val="50000"/>
              </a:spcBef>
              <a:buSzPct val="100000"/>
              <a:buFont typeface="+mj-lt"/>
              <a:buAutoNum type="arabicPeriod" startAt="4"/>
            </a:pPr>
            <a:r>
              <a:rPr lang="en-US" altLang="en-US" sz="2100" b="0" dirty="0">
                <a:solidFill>
                  <a:schemeClr val="tx1"/>
                </a:solidFill>
                <a:latin typeface="Liberation Sans" panose="020B0604020202020204" pitchFamily="34" charset="0"/>
              </a:rPr>
              <a:t>Technology-related.</a:t>
            </a:r>
            <a:r>
              <a:rPr lang="zh-CN" altLang="en-US" sz="2100" b="0" dirty="0">
                <a:solidFill>
                  <a:schemeClr val="tx1"/>
                </a:solidFill>
                <a:latin typeface="Liberation Sans" panose="020B0604020202020204" pitchFamily="34" charset="0"/>
              </a:rPr>
              <a:t> 技术</a:t>
            </a:r>
            <a:endParaRPr lang="en-US" altLang="en-US" sz="2100" b="0" dirty="0">
              <a:solidFill>
                <a:schemeClr val="tx1"/>
              </a:solidFill>
              <a:latin typeface="Liberation Sans" panose="020B0604020202020204" pitchFamily="34" charset="0"/>
            </a:endParaRPr>
          </a:p>
          <a:p>
            <a:pPr marL="457200" indent="-457200" algn="l">
              <a:lnSpc>
                <a:spcPct val="120000"/>
              </a:lnSpc>
              <a:spcBef>
                <a:spcPct val="50000"/>
              </a:spcBef>
              <a:buSzPct val="100000"/>
              <a:buFont typeface="+mj-lt"/>
              <a:buAutoNum type="arabicPeriod" startAt="4"/>
            </a:pPr>
            <a:r>
              <a:rPr lang="en-US" altLang="en-US" sz="2100" b="0" dirty="0">
                <a:solidFill>
                  <a:schemeClr val="tx1"/>
                </a:solidFill>
                <a:latin typeface="Liberation Sans" panose="020B0604020202020204" pitchFamily="34" charset="0"/>
              </a:rPr>
              <a:t>Goodwill.</a:t>
            </a:r>
            <a:r>
              <a:rPr lang="zh-CN" altLang="en-US" sz="2100" b="0" dirty="0">
                <a:solidFill>
                  <a:schemeClr val="tx1"/>
                </a:solidFill>
                <a:latin typeface="Liberation Sans" panose="020B0604020202020204" pitchFamily="34" charset="0"/>
              </a:rPr>
              <a:t> 商誉</a:t>
            </a:r>
            <a:endParaRPr lang="en-US" altLang="en-US" sz="2100" b="0" dirty="0">
              <a:solidFill>
                <a:schemeClr val="tx1"/>
              </a:solidFill>
              <a:latin typeface="Liberation Sans" panose="020B0604020202020204" pitchFamily="34" charset="0"/>
            </a:endParaRPr>
          </a:p>
        </p:txBody>
      </p:sp>
      <p:sp>
        <p:nvSpPr>
          <p:cNvPr id="15"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4">
                                            <p:txEl>
                                              <p:pRg st="0" end="0"/>
                                            </p:txEl>
                                          </p:spTgt>
                                        </p:tgtEl>
                                        <p:attrNameLst>
                                          <p:attrName>style.visibility</p:attrName>
                                        </p:attrNameLst>
                                      </p:cBhvr>
                                      <p:to>
                                        <p:strVal val="visible"/>
                                      </p:to>
                                    </p:set>
                                    <p:animEffect transition="in" filter="wipe(left)">
                                      <p:cBhvr>
                                        <p:cTn id="7" dur="500"/>
                                        <p:tgtEl>
                                          <p:spTgt spid="51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4">
                                            <p:txEl>
                                              <p:pRg st="1" end="1"/>
                                            </p:txEl>
                                          </p:spTgt>
                                        </p:tgtEl>
                                        <p:attrNameLst>
                                          <p:attrName>style.visibility</p:attrName>
                                        </p:attrNameLst>
                                      </p:cBhvr>
                                      <p:to>
                                        <p:strVal val="visible"/>
                                      </p:to>
                                    </p:set>
                                    <p:animEffect transition="in" filter="wipe(left)">
                                      <p:cBhvr>
                                        <p:cTn id="12" dur="500"/>
                                        <p:tgtEl>
                                          <p:spTgt spid="51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4">
                                            <p:txEl>
                                              <p:pRg st="2" end="2"/>
                                            </p:txEl>
                                          </p:spTgt>
                                        </p:tgtEl>
                                        <p:attrNameLst>
                                          <p:attrName>style.visibility</p:attrName>
                                        </p:attrNameLst>
                                      </p:cBhvr>
                                      <p:to>
                                        <p:strVal val="visible"/>
                                      </p:to>
                                    </p:set>
                                    <p:animEffect transition="in" filter="wipe(left)">
                                      <p:cBhvr>
                                        <p:cTn id="17" dur="500"/>
                                        <p:tgtEl>
                                          <p:spTgt spid="51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5">
                                            <p:txEl>
                                              <p:pRg st="0" end="0"/>
                                            </p:txEl>
                                          </p:spTgt>
                                        </p:tgtEl>
                                        <p:attrNameLst>
                                          <p:attrName>style.visibility</p:attrName>
                                        </p:attrNameLst>
                                      </p:cBhvr>
                                      <p:to>
                                        <p:strVal val="visible"/>
                                      </p:to>
                                    </p:set>
                                    <p:animEffect transition="in" filter="wipe(left)">
                                      <p:cBhvr>
                                        <p:cTn id="22" dur="500"/>
                                        <p:tgtEl>
                                          <p:spTgt spid="512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5">
                                            <p:txEl>
                                              <p:pRg st="1" end="1"/>
                                            </p:txEl>
                                          </p:spTgt>
                                        </p:tgtEl>
                                        <p:attrNameLst>
                                          <p:attrName>style.visibility</p:attrName>
                                        </p:attrNameLst>
                                      </p:cBhvr>
                                      <p:to>
                                        <p:strVal val="visible"/>
                                      </p:to>
                                    </p:set>
                                    <p:animEffect transition="in" filter="wipe(left)">
                                      <p:cBhvr>
                                        <p:cTn id="27" dur="500"/>
                                        <p:tgtEl>
                                          <p:spTgt spid="512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wipe(left)">
                                      <p:cBhvr>
                                        <p:cTn id="32" dur="500"/>
                                        <p:tgtEl>
                                          <p:spTgt spid="2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xEl>
                                              <p:pRg st="1" end="1"/>
                                            </p:txEl>
                                          </p:spTgt>
                                        </p:tgtEl>
                                        <p:attrNameLst>
                                          <p:attrName>style.visibility</p:attrName>
                                        </p:attrNameLst>
                                      </p:cBhvr>
                                      <p:to>
                                        <p:strVal val="visible"/>
                                      </p:to>
                                    </p:set>
                                    <p:animEffect transition="in" filter="wipe(left)">
                                      <p:cBhvr>
                                        <p:cTn id="37" dur="500"/>
                                        <p:tgtEl>
                                          <p:spTgt spid="24">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xEl>
                                              <p:pRg st="2" end="2"/>
                                            </p:txEl>
                                          </p:spTgt>
                                        </p:tgtEl>
                                        <p:attrNameLst>
                                          <p:attrName>style.visibility</p:attrName>
                                        </p:attrNameLst>
                                      </p:cBhvr>
                                      <p:to>
                                        <p:strVal val="visible"/>
                                      </p:to>
                                    </p:set>
                                    <p:animEffect transition="in" filter="wipe(left)">
                                      <p:cBhvr>
                                        <p:cTn id="42" dur="500"/>
                                        <p:tgtEl>
                                          <p:spTgt spid="24">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wipe(left)">
                                      <p:cBhvr>
                                        <p:cTn id="47" dur="500"/>
                                        <p:tgtEl>
                                          <p:spTgt spid="25">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xEl>
                                              <p:pRg st="1" end="1"/>
                                            </p:txEl>
                                          </p:spTgt>
                                        </p:tgtEl>
                                        <p:attrNameLst>
                                          <p:attrName>style.visibility</p:attrName>
                                        </p:attrNameLst>
                                      </p:cBhvr>
                                      <p:to>
                                        <p:strVal val="visible"/>
                                      </p:to>
                                    </p:set>
                                    <p:animEffect transition="in" filter="wipe(left)">
                                      <p:cBhvr>
                                        <p:cTn id="52" dur="500"/>
                                        <p:tgtEl>
                                          <p:spTgt spid="25">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xEl>
                                              <p:pRg st="2" end="2"/>
                                            </p:txEl>
                                          </p:spTgt>
                                        </p:tgtEl>
                                        <p:attrNameLst>
                                          <p:attrName>style.visibility</p:attrName>
                                        </p:attrNameLst>
                                      </p:cBhvr>
                                      <p:to>
                                        <p:strVal val="visible"/>
                                      </p:to>
                                    </p:set>
                                    <p:animEffect transition="in" filter="wipe(left)">
                                      <p:cBhvr>
                                        <p:cTn id="57" dur="500"/>
                                        <p:tgtEl>
                                          <p:spTgt spid="25">
                                            <p:txEl>
                                              <p:pRg st="2" end="2"/>
                                            </p:txEl>
                                          </p:spTgt>
                                        </p:tgtEl>
                                      </p:cBhvr>
                                    </p:animEffect>
                                  </p:childTnLst>
                                </p:cTn>
                              </p:par>
                            </p:childTnLst>
                          </p:cTn>
                        </p:par>
                        <p:par>
                          <p:cTn id="58" fill="hold">
                            <p:stCondLst>
                              <p:cond delay="500"/>
                            </p:stCondLst>
                            <p:childTnLst>
                              <p:par>
                                <p:cTn id="59" presetID="22" presetClass="entr" presetSubtype="8" fill="hold" grpId="0" nodeType="afterEffect">
                                  <p:stCondLst>
                                    <p:cond delay="0"/>
                                  </p:stCondLst>
                                  <p:childTnLst>
                                    <p:set>
                                      <p:cBhvr>
                                        <p:cTn id="60" dur="1" fill="hold">
                                          <p:stCondLst>
                                            <p:cond delay="0"/>
                                          </p:stCondLst>
                                        </p:cTn>
                                        <p:tgtEl>
                                          <p:spTgt spid="5130"/>
                                        </p:tgtEl>
                                        <p:attrNameLst>
                                          <p:attrName>style.visibility</p:attrName>
                                        </p:attrNameLst>
                                      </p:cBhvr>
                                      <p:to>
                                        <p:strVal val="visible"/>
                                      </p:to>
                                    </p:set>
                                    <p:animEffect transition="in" filter="wipe(left)">
                                      <p:cBhvr>
                                        <p:cTn id="61" dur="500"/>
                                        <p:tgtEl>
                                          <p:spTgt spid="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build="p" bldLvl="2"/>
      <p:bldP spid="5125" grpId="0" build="p" bldLvl="2"/>
      <p:bldP spid="5130" grpId="0" animBg="1"/>
      <p:bldP spid="24" grpId="0" build="p" bldLvl="3"/>
      <p:bldP spid="25" grpId="0"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1AF5DB-DC39-231C-3250-001D42CA3C7F}"/>
              </a:ext>
            </a:extLst>
          </p:cNvPr>
          <p:cNvPicPr>
            <a:picLocks noChangeAspect="1"/>
          </p:cNvPicPr>
          <p:nvPr/>
        </p:nvPicPr>
        <p:blipFill>
          <a:blip r:embed="rId2"/>
          <a:stretch>
            <a:fillRect/>
          </a:stretch>
        </p:blipFill>
        <p:spPr>
          <a:xfrm>
            <a:off x="152400" y="76200"/>
            <a:ext cx="3810000" cy="955425"/>
          </a:xfrm>
          <a:prstGeom prst="rect">
            <a:avLst/>
          </a:prstGeom>
        </p:spPr>
      </p:pic>
      <p:pic>
        <p:nvPicPr>
          <p:cNvPr id="5" name="Picture 4">
            <a:extLst>
              <a:ext uri="{FF2B5EF4-FFF2-40B4-BE49-F238E27FC236}">
                <a16:creationId xmlns:a16="http://schemas.microsoft.com/office/drawing/2014/main" id="{100B8881-9659-BD77-371A-A180F42D4149}"/>
              </a:ext>
            </a:extLst>
          </p:cNvPr>
          <p:cNvPicPr>
            <a:picLocks noChangeAspect="1"/>
          </p:cNvPicPr>
          <p:nvPr/>
        </p:nvPicPr>
        <p:blipFill>
          <a:blip r:embed="rId3"/>
          <a:stretch>
            <a:fillRect/>
          </a:stretch>
        </p:blipFill>
        <p:spPr>
          <a:xfrm>
            <a:off x="1830764" y="152400"/>
            <a:ext cx="5560636" cy="6263788"/>
          </a:xfrm>
          <a:prstGeom prst="rect">
            <a:avLst/>
          </a:prstGeom>
        </p:spPr>
      </p:pic>
    </p:spTree>
    <p:extLst>
      <p:ext uri="{BB962C8B-B14F-4D97-AF65-F5344CB8AC3E}">
        <p14:creationId xmlns:p14="http://schemas.microsoft.com/office/powerpoint/2010/main" val="1294883847"/>
      </p:ext>
    </p:extLst>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1AF5DB-DC39-231C-3250-001D42CA3C7F}"/>
              </a:ext>
            </a:extLst>
          </p:cNvPr>
          <p:cNvPicPr>
            <a:picLocks noChangeAspect="1"/>
          </p:cNvPicPr>
          <p:nvPr/>
        </p:nvPicPr>
        <p:blipFill>
          <a:blip r:embed="rId2"/>
          <a:stretch>
            <a:fillRect/>
          </a:stretch>
        </p:blipFill>
        <p:spPr>
          <a:xfrm>
            <a:off x="152400" y="76200"/>
            <a:ext cx="3810000" cy="955425"/>
          </a:xfrm>
          <a:prstGeom prst="rect">
            <a:avLst/>
          </a:prstGeom>
        </p:spPr>
      </p:pic>
      <p:pic>
        <p:nvPicPr>
          <p:cNvPr id="2" name="Picture 1">
            <a:extLst>
              <a:ext uri="{FF2B5EF4-FFF2-40B4-BE49-F238E27FC236}">
                <a16:creationId xmlns:a16="http://schemas.microsoft.com/office/drawing/2014/main" id="{96B1342E-6BA2-6A84-A4DB-B23CB930FB3E}"/>
              </a:ext>
            </a:extLst>
          </p:cNvPr>
          <p:cNvPicPr>
            <a:picLocks noChangeAspect="1"/>
          </p:cNvPicPr>
          <p:nvPr/>
        </p:nvPicPr>
        <p:blipFill>
          <a:blip r:embed="rId3"/>
          <a:stretch>
            <a:fillRect/>
          </a:stretch>
        </p:blipFill>
        <p:spPr>
          <a:xfrm>
            <a:off x="685800" y="1031624"/>
            <a:ext cx="7391400" cy="2778375"/>
          </a:xfrm>
          <a:prstGeom prst="rect">
            <a:avLst/>
          </a:prstGeom>
        </p:spPr>
      </p:pic>
      <p:pic>
        <p:nvPicPr>
          <p:cNvPr id="3" name="Picture 2">
            <a:extLst>
              <a:ext uri="{FF2B5EF4-FFF2-40B4-BE49-F238E27FC236}">
                <a16:creationId xmlns:a16="http://schemas.microsoft.com/office/drawing/2014/main" id="{E4023C7B-C91E-0C41-6991-A40B2F0678EC}"/>
              </a:ext>
            </a:extLst>
          </p:cNvPr>
          <p:cNvPicPr>
            <a:picLocks noChangeAspect="1"/>
          </p:cNvPicPr>
          <p:nvPr/>
        </p:nvPicPr>
        <p:blipFill>
          <a:blip r:embed="rId4"/>
          <a:stretch>
            <a:fillRect/>
          </a:stretch>
        </p:blipFill>
        <p:spPr>
          <a:xfrm>
            <a:off x="609600" y="3810000"/>
            <a:ext cx="7772400" cy="2926100"/>
          </a:xfrm>
          <a:prstGeom prst="rect">
            <a:avLst/>
          </a:prstGeom>
        </p:spPr>
      </p:pic>
    </p:spTree>
    <p:extLst>
      <p:ext uri="{BB962C8B-B14F-4D97-AF65-F5344CB8AC3E}">
        <p14:creationId xmlns:p14="http://schemas.microsoft.com/office/powerpoint/2010/main" val="2768219643"/>
      </p:ext>
    </p:extLst>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61FF9-DAA0-9A54-D2BE-B2590AD89860}"/>
              </a:ext>
            </a:extLst>
          </p:cNvPr>
          <p:cNvSpPr>
            <a:spLocks noGrp="1"/>
          </p:cNvSpPr>
          <p:nvPr>
            <p:ph type="title"/>
          </p:nvPr>
        </p:nvSpPr>
        <p:spPr/>
        <p:txBody>
          <a:bodyPr/>
          <a:lstStyle/>
          <a:p>
            <a:pPr algn="l"/>
            <a:r>
              <a:rPr lang="en-CN" u="sng" dirty="0">
                <a:solidFill>
                  <a:srgbClr val="104C6A"/>
                </a:solidFill>
              </a:rPr>
              <a:t>Question</a:t>
            </a:r>
          </a:p>
        </p:txBody>
      </p:sp>
      <p:sp>
        <p:nvSpPr>
          <p:cNvPr id="3" name="Content Placeholder 2">
            <a:extLst>
              <a:ext uri="{FF2B5EF4-FFF2-40B4-BE49-F238E27FC236}">
                <a16:creationId xmlns:a16="http://schemas.microsoft.com/office/drawing/2014/main" id="{F4623DD8-823D-5022-5CFC-5EE18057CA57}"/>
              </a:ext>
            </a:extLst>
          </p:cNvPr>
          <p:cNvSpPr>
            <a:spLocks noGrp="1"/>
          </p:cNvSpPr>
          <p:nvPr>
            <p:ph idx="1"/>
          </p:nvPr>
        </p:nvSpPr>
        <p:spPr/>
        <p:txBody>
          <a:bodyPr/>
          <a:lstStyle/>
          <a:p>
            <a:pPr marL="0" indent="0">
              <a:buNone/>
            </a:pPr>
            <a:r>
              <a:rPr lang="zh-CN" altLang="en-US" dirty="0"/>
              <a:t>数据是数字经济的关键要素。近年来，中国产业数字化程度显著提高，数据资源对于企业特别是相关数据企业的价值创造日益发挥着重要作用。</a:t>
            </a:r>
          </a:p>
          <a:p>
            <a:pPr marL="0" indent="0">
              <a:buNone/>
            </a:pPr>
            <a:endParaRPr lang="en-US" altLang="zh-CN" dirty="0"/>
          </a:p>
          <a:p>
            <a:pPr marL="0" indent="0">
              <a:buNone/>
            </a:pPr>
            <a:r>
              <a:rPr lang="zh-CN" altLang="en-US" dirty="0"/>
              <a:t>数据资源是否可以作为资产确认？怎样进行计量？能否作为会计上的资产“入表”？</a:t>
            </a:r>
          </a:p>
          <a:p>
            <a:pPr marL="0" indent="0">
              <a:buNone/>
            </a:pPr>
            <a:endParaRPr lang="en-CN" dirty="0"/>
          </a:p>
        </p:txBody>
      </p:sp>
    </p:spTree>
    <p:extLst>
      <p:ext uri="{BB962C8B-B14F-4D97-AF65-F5344CB8AC3E}">
        <p14:creationId xmlns:p14="http://schemas.microsoft.com/office/powerpoint/2010/main" val="2422013865"/>
      </p:ext>
    </p:extLst>
  </p:cSld>
  <p:clrMapOvr>
    <a:masterClrMapping/>
  </p:clrMapOvr>
  <p:transition>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logo-VI系统0709-PPT-25.jpg"/>
          <p:cNvPicPr>
            <a:picLocks noChangeAspect="1"/>
          </p:cNvPicPr>
          <p:nvPr/>
        </p:nvPicPr>
        <p:blipFill>
          <a:blip r:embed="rId2" cstate="print"/>
          <a:stretch>
            <a:fillRect/>
          </a:stretch>
        </p:blipFill>
        <p:spPr>
          <a:xfrm>
            <a:off x="435" y="0"/>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929330"/>
            <a:ext cx="2714644" cy="523429"/>
          </a:xfrm>
          <a:prstGeom prst="rect">
            <a:avLst/>
          </a:prstGeom>
        </p:spPr>
      </p:pic>
      <p:sp>
        <p:nvSpPr>
          <p:cNvPr id="6" name="TextBox 5"/>
          <p:cNvSpPr txBox="1"/>
          <p:nvPr/>
        </p:nvSpPr>
        <p:spPr>
          <a:xfrm>
            <a:off x="571472" y="3857628"/>
            <a:ext cx="4500594" cy="461665"/>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感谢您的参与！</a:t>
            </a:r>
          </a:p>
        </p:txBody>
      </p:sp>
      <p:sp>
        <p:nvSpPr>
          <p:cNvPr id="8" name="TextBox 7"/>
          <p:cNvSpPr txBox="1"/>
          <p:nvPr/>
        </p:nvSpPr>
        <p:spPr>
          <a:xfrm>
            <a:off x="6929454" y="600076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pic>
        <p:nvPicPr>
          <p:cNvPr id="2050" name="Picture 2" descr="I:\BOBO Z\哈工大\JPG\2020\7月\0707-ppt\A\logo-VI系统0709-PPT-23.png"/>
          <p:cNvPicPr>
            <a:picLocks noChangeAspect="1" noChangeArrowheads="1"/>
          </p:cNvPicPr>
          <p:nvPr/>
        </p:nvPicPr>
        <p:blipFill>
          <a:blip r:embed="rId4" cstate="print"/>
          <a:srcRect/>
          <a:stretch>
            <a:fillRect/>
          </a:stretch>
        </p:blipFill>
        <p:spPr bwMode="auto">
          <a:xfrm>
            <a:off x="714348" y="2558562"/>
            <a:ext cx="7599870" cy="11180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6147" name="Text Box 4"/>
          <p:cNvSpPr txBox="1">
            <a:spLocks noChangeArrowheads="1"/>
          </p:cNvSpPr>
          <p:nvPr/>
        </p:nvSpPr>
        <p:spPr bwMode="auto">
          <a:xfrm>
            <a:off x="596900" y="1981200"/>
            <a:ext cx="7861300" cy="43819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371600" indent="-4572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500" dirty="0">
                <a:solidFill>
                  <a:schemeClr val="tx1"/>
                </a:solidFill>
                <a:latin typeface="Liberation Sans" panose="020B0604020202020204" pitchFamily="34" charset="0"/>
              </a:rPr>
              <a:t>Purchased Intangibles</a:t>
            </a:r>
            <a:r>
              <a:rPr lang="zh-CN" altLang="en-US" sz="2500" dirty="0">
                <a:solidFill>
                  <a:schemeClr val="tx1"/>
                </a:solidFill>
                <a:latin typeface="Liberation Sans" panose="020B0604020202020204" pitchFamily="34" charset="0"/>
              </a:rPr>
              <a:t> 外购无形资产</a:t>
            </a:r>
            <a:endParaRPr lang="en-US" altLang="en-US" sz="2500"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Recorded at </a:t>
            </a:r>
            <a:r>
              <a:rPr lang="en-US" altLang="en-US" sz="2200" b="0" i="1" u="sng" dirty="0">
                <a:solidFill>
                  <a:schemeClr val="tx1"/>
                </a:solidFill>
                <a:latin typeface="Liberation Sans" panose="020B0604020202020204" pitchFamily="34" charset="0"/>
              </a:rPr>
              <a:t>cost</a:t>
            </a:r>
            <a:r>
              <a:rPr lang="en-US" altLang="en-US" sz="2200" b="0" dirty="0">
                <a:solidFill>
                  <a:schemeClr val="tx1"/>
                </a:solidFill>
                <a:latin typeface="Liberation Sans" panose="020B0604020202020204" pitchFamily="34" charset="0"/>
              </a:rPr>
              <a:t>.</a:t>
            </a:r>
          </a:p>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Includes all </a:t>
            </a:r>
            <a:r>
              <a:rPr lang="en-US" sz="2200" b="0" dirty="0">
                <a:solidFill>
                  <a:schemeClr val="tx1"/>
                </a:solidFill>
                <a:latin typeface="Liberation Sans" panose="020B0604020202020204" pitchFamily="34" charset="0"/>
              </a:rPr>
              <a:t>acquisition costs plus expenditures to make the intangible asset ready for its intended use</a:t>
            </a:r>
            <a:r>
              <a:rPr lang="en-US" altLang="en-US" sz="2200" b="0" dirty="0">
                <a:solidFill>
                  <a:schemeClr val="tx1"/>
                </a:solidFill>
                <a:latin typeface="Liberation Sans" panose="020B0604020202020204" pitchFamily="34" charset="0"/>
              </a:rPr>
              <a:t>.</a:t>
            </a:r>
          </a:p>
          <a:p>
            <a:pPr lvl="1" algn="l">
              <a:lnSpc>
                <a:spcPct val="125000"/>
              </a:lnSpc>
              <a:spcBef>
                <a:spcPts val="1200"/>
              </a:spcBef>
              <a:buClr>
                <a:srgbClr val="CC0000"/>
              </a:buClr>
              <a:buSzPct val="80000"/>
              <a:buFont typeface="Wingdings" pitchFamily="2" charset="2"/>
              <a:buChar char="u"/>
            </a:pPr>
            <a:r>
              <a:rPr lang="en-US" altLang="en-US" sz="2200" b="0" dirty="0">
                <a:solidFill>
                  <a:schemeClr val="tx1"/>
                </a:solidFill>
                <a:latin typeface="Liberation Sans" panose="020B0604020202020204" pitchFamily="34" charset="0"/>
              </a:rPr>
              <a:t>Typical costs include:</a:t>
            </a:r>
          </a:p>
          <a:p>
            <a:pPr lvl="2" algn="l">
              <a:lnSpc>
                <a:spcPct val="125000"/>
              </a:lnSpc>
              <a:spcBef>
                <a:spcPts val="1200"/>
              </a:spcBef>
              <a:buClr>
                <a:srgbClr val="CC0000"/>
              </a:buClr>
              <a:buSzPct val="80000"/>
              <a:buFont typeface="Arial" charset="0"/>
              <a:buChar char="►"/>
            </a:pPr>
            <a:r>
              <a:rPr lang="en-US" altLang="en-US" sz="2100" b="0" dirty="0">
                <a:solidFill>
                  <a:schemeClr val="tx1"/>
                </a:solidFill>
                <a:latin typeface="Liberation Sans" panose="020B0604020202020204" pitchFamily="34" charset="0"/>
              </a:rPr>
              <a:t>Purchase price.</a:t>
            </a:r>
            <a:r>
              <a:rPr lang="zh-CN" altLang="en-US" sz="2100" b="0" dirty="0">
                <a:solidFill>
                  <a:schemeClr val="tx1"/>
                </a:solidFill>
                <a:latin typeface="Liberation Sans" panose="020B0604020202020204" pitchFamily="34" charset="0"/>
              </a:rPr>
              <a:t> 购买价款</a:t>
            </a:r>
            <a:endParaRPr lang="en-US" altLang="en-US" sz="2100" b="0" dirty="0">
              <a:solidFill>
                <a:schemeClr val="tx1"/>
              </a:solidFill>
              <a:latin typeface="Liberation Sans" panose="020B0604020202020204" pitchFamily="34" charset="0"/>
            </a:endParaRPr>
          </a:p>
          <a:p>
            <a:pPr lvl="2" algn="l">
              <a:lnSpc>
                <a:spcPct val="125000"/>
              </a:lnSpc>
              <a:spcBef>
                <a:spcPts val="1200"/>
              </a:spcBef>
              <a:buClr>
                <a:srgbClr val="CC0000"/>
              </a:buClr>
              <a:buSzPct val="80000"/>
              <a:buFont typeface="Arial" charset="0"/>
              <a:buChar char="►"/>
            </a:pPr>
            <a:r>
              <a:rPr lang="en-US" altLang="en-US" sz="2100" b="0" dirty="0">
                <a:solidFill>
                  <a:schemeClr val="tx1"/>
                </a:solidFill>
                <a:latin typeface="Liberation Sans" panose="020B0604020202020204" pitchFamily="34" charset="0"/>
              </a:rPr>
              <a:t>Legal fees.</a:t>
            </a:r>
            <a:r>
              <a:rPr lang="zh-CN" altLang="en-US" sz="2100" b="0" dirty="0">
                <a:solidFill>
                  <a:schemeClr val="tx1"/>
                </a:solidFill>
                <a:latin typeface="Liberation Sans" panose="020B0604020202020204" pitchFamily="34" charset="0"/>
              </a:rPr>
              <a:t> 法律费用</a:t>
            </a:r>
            <a:endParaRPr lang="en-US" altLang="en-US" sz="2100" b="0" dirty="0">
              <a:solidFill>
                <a:schemeClr val="tx1"/>
              </a:solidFill>
              <a:latin typeface="Liberation Sans" panose="020B0604020202020204" pitchFamily="34" charset="0"/>
            </a:endParaRPr>
          </a:p>
          <a:p>
            <a:pPr lvl="2" algn="l">
              <a:lnSpc>
                <a:spcPct val="125000"/>
              </a:lnSpc>
              <a:spcBef>
                <a:spcPts val="1200"/>
              </a:spcBef>
              <a:buClr>
                <a:srgbClr val="CC0000"/>
              </a:buClr>
              <a:buSzPct val="80000"/>
              <a:buFont typeface="Arial" charset="0"/>
              <a:buChar char="►"/>
            </a:pPr>
            <a:r>
              <a:rPr lang="en-US" altLang="en-US" sz="2100" b="0" dirty="0">
                <a:solidFill>
                  <a:schemeClr val="tx1"/>
                </a:solidFill>
                <a:latin typeface="Liberation Sans" panose="020B0604020202020204" pitchFamily="34" charset="0"/>
              </a:rPr>
              <a:t>Other incidental expenses.</a:t>
            </a:r>
            <a:r>
              <a:rPr lang="zh-CN" altLang="en-US" sz="2100" b="0" dirty="0">
                <a:solidFill>
                  <a:schemeClr val="tx1"/>
                </a:solidFill>
                <a:latin typeface="Liberation Sans" panose="020B0604020202020204" pitchFamily="34" charset="0"/>
              </a:rPr>
              <a:t> 其他杂费</a:t>
            </a:r>
            <a:endParaRPr lang="en-US" altLang="en-US" sz="2100" b="0" dirty="0">
              <a:solidFill>
                <a:schemeClr val="tx1"/>
              </a:solidFill>
              <a:latin typeface="Liberation Sans" panose="020B0604020202020204" pitchFamily="34" charset="0"/>
            </a:endParaRPr>
          </a:p>
        </p:txBody>
      </p:sp>
      <p:sp>
        <p:nvSpPr>
          <p:cNvPr id="6148" name="Text Box 5"/>
          <p:cNvSpPr txBox="1">
            <a:spLocks noChangeArrowheads="1"/>
          </p:cNvSpPr>
          <p:nvPr/>
        </p:nvSpPr>
        <p:spPr bwMode="auto">
          <a:xfrm>
            <a:off x="609600" y="13716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CC0000"/>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Valuation</a:t>
            </a:r>
            <a:r>
              <a:rPr lang="zh-CN" altLang="en-US" dirty="0"/>
              <a:t> 计价</a:t>
            </a:r>
            <a:endParaRPr lang="en-US" altLang="en-US" dirty="0"/>
          </a:p>
        </p:txBody>
      </p:sp>
      <p:sp>
        <p:nvSpPr>
          <p:cNvPr id="110184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chemeClr val="tx1"/>
                </a:solidFill>
                <a:latin typeface="Liberation Sans" panose="020B0604020202020204" pitchFamily="34" charset="0"/>
              </a:rPr>
              <a:t>Intangible Asset Issues</a:t>
            </a:r>
            <a:r>
              <a:rPr lang="zh-CN" altLang="en-US" sz="3200" dirty="0">
                <a:solidFill>
                  <a:schemeClr val="tx1"/>
                </a:solidFill>
                <a:latin typeface="Liberation Sans" panose="020B0604020202020204" pitchFamily="34" charset="0"/>
              </a:rPr>
              <a:t> </a:t>
            </a:r>
            <a:r>
              <a:rPr lang="en-US" altLang="en-US" sz="3200" dirty="0" err="1">
                <a:solidFill>
                  <a:schemeClr val="tx1"/>
                </a:solidFill>
                <a:latin typeface="Liberation Sans" panose="020B0604020202020204" pitchFamily="34" charset="0"/>
              </a:rPr>
              <a:t>无形资产问题</a:t>
            </a:r>
            <a:endParaRPr lang="en-US" altLang="en-US" sz="3200" dirty="0">
              <a:solidFill>
                <a:schemeClr val="tx1"/>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wipe(left)">
                                      <p:cBhvr>
                                        <p:cTn id="7" dur="5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wipe(left)">
                                      <p:cBhvr>
                                        <p:cTn id="12" dur="5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wipe(left)">
                                      <p:cBhvr>
                                        <p:cTn id="17" dur="500"/>
                                        <p:tgtEl>
                                          <p:spTgt spid="6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47">
                                            <p:txEl>
                                              <p:pRg st="3" end="3"/>
                                            </p:txEl>
                                          </p:spTgt>
                                        </p:tgtEl>
                                        <p:attrNameLst>
                                          <p:attrName>style.visibility</p:attrName>
                                        </p:attrNameLst>
                                      </p:cBhvr>
                                      <p:to>
                                        <p:strVal val="visible"/>
                                      </p:to>
                                    </p:set>
                                    <p:animEffect transition="in" filter="wipe(left)">
                                      <p:cBhvr>
                                        <p:cTn id="22" dur="500"/>
                                        <p:tgtEl>
                                          <p:spTgt spid="61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animEffect transition="in" filter="wipe(left)">
                                      <p:cBhvr>
                                        <p:cTn id="27" dur="500"/>
                                        <p:tgtEl>
                                          <p:spTgt spid="61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7">
                                            <p:txEl>
                                              <p:pRg st="5" end="5"/>
                                            </p:txEl>
                                          </p:spTgt>
                                        </p:tgtEl>
                                        <p:attrNameLst>
                                          <p:attrName>style.visibility</p:attrName>
                                        </p:attrNameLst>
                                      </p:cBhvr>
                                      <p:to>
                                        <p:strVal val="visible"/>
                                      </p:to>
                                    </p:set>
                                    <p:animEffect transition="in" filter="wipe(left)">
                                      <p:cBhvr>
                                        <p:cTn id="32" dur="500"/>
                                        <p:tgtEl>
                                          <p:spTgt spid="61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47">
                                            <p:txEl>
                                              <p:pRg st="6" end="6"/>
                                            </p:txEl>
                                          </p:spTgt>
                                        </p:tgtEl>
                                        <p:attrNameLst>
                                          <p:attrName>style.visibility</p:attrName>
                                        </p:attrNameLst>
                                      </p:cBhvr>
                                      <p:to>
                                        <p:strVal val="visible"/>
                                      </p:to>
                                    </p:set>
                                    <p:animEffect transition="in" filter="wipe(left)">
                                      <p:cBhvr>
                                        <p:cTn id="37" dur="500"/>
                                        <p:tgtEl>
                                          <p:spTgt spid="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406" name="Line 14"/>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4"/>
          <p:cNvSpPr txBox="1">
            <a:spLocks noChangeArrowheads="1"/>
          </p:cNvSpPr>
          <p:nvPr/>
        </p:nvSpPr>
        <p:spPr bwMode="auto">
          <a:xfrm>
            <a:off x="596900" y="1371600"/>
            <a:ext cx="7975600" cy="4551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371600" indent="-4572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ts val="1200"/>
              </a:spcBef>
              <a:buSzPct val="80000"/>
            </a:pPr>
            <a:r>
              <a:rPr lang="en-US" altLang="en-US" sz="2600" dirty="0">
                <a:solidFill>
                  <a:schemeClr val="tx1"/>
                </a:solidFill>
                <a:latin typeface="Liberation Sans" panose="020B0604020202020204" pitchFamily="34" charset="0"/>
              </a:rPr>
              <a:t>Internally Created Intangibles</a:t>
            </a:r>
            <a:r>
              <a:rPr lang="zh-CN" altLang="en-US" sz="2600" dirty="0">
                <a:solidFill>
                  <a:schemeClr val="tx1"/>
                </a:solidFill>
                <a:latin typeface="Liberation Sans" panose="020B0604020202020204" pitchFamily="34" charset="0"/>
              </a:rPr>
              <a:t> 内部自创无形资产</a:t>
            </a:r>
            <a:endParaRPr lang="en-US" altLang="en-US" sz="2600" dirty="0">
              <a:solidFill>
                <a:schemeClr val="tx1"/>
              </a:solidFill>
              <a:latin typeface="Liberation Sans" panose="020B0604020202020204" pitchFamily="34" charset="0"/>
            </a:endParaRPr>
          </a:p>
          <a:p>
            <a:pPr lvl="1" algn="l">
              <a:lnSpc>
                <a:spcPct val="125000"/>
              </a:lnSpc>
              <a:spcBef>
                <a:spcPts val="1200"/>
              </a:spcBef>
              <a:buClr>
                <a:srgbClr val="CC0000"/>
              </a:buClr>
              <a:buSzPct val="80000"/>
              <a:buFont typeface="Wingdings" pitchFamily="2" charset="2"/>
              <a:buChar char="u"/>
            </a:pPr>
            <a:r>
              <a:rPr lang="en-US" sz="2200" b="0" dirty="0">
                <a:solidFill>
                  <a:schemeClr val="tx1"/>
                </a:solidFill>
                <a:latin typeface="Liberation Sans" panose="020B0604020202020204" pitchFamily="34" charset="0"/>
              </a:rPr>
              <a:t>Might include patents, computer software, copyrights, and trademarks.</a:t>
            </a:r>
          </a:p>
          <a:p>
            <a:pPr lvl="1" algn="l">
              <a:lnSpc>
                <a:spcPct val="125000"/>
              </a:lnSpc>
              <a:spcBef>
                <a:spcPts val="1200"/>
              </a:spcBef>
              <a:buClr>
                <a:srgbClr val="CC0000"/>
              </a:buClr>
              <a:buSzPct val="80000"/>
              <a:buFont typeface="Wingdings" pitchFamily="2" charset="2"/>
              <a:buChar char="u"/>
            </a:pPr>
            <a:r>
              <a:rPr lang="en-US" sz="2200" b="0" dirty="0">
                <a:solidFill>
                  <a:schemeClr val="tx1"/>
                </a:solidFill>
                <a:latin typeface="Liberation Sans" panose="020B0604020202020204" pitchFamily="34" charset="0"/>
              </a:rPr>
              <a:t>Companies expense all </a:t>
            </a:r>
            <a:r>
              <a:rPr lang="en-US" sz="2200" b="0" i="1" u="sng" dirty="0">
                <a:solidFill>
                  <a:srgbClr val="FF0000"/>
                </a:solidFill>
                <a:latin typeface="Liberation Sans" panose="020B0604020202020204" pitchFamily="34" charset="0"/>
              </a:rPr>
              <a:t>research phase costs</a:t>
            </a:r>
            <a:r>
              <a:rPr lang="zh-CN" altLang="en-US" sz="2200" b="0" i="1" u="sng" dirty="0">
                <a:solidFill>
                  <a:srgbClr val="FF0000"/>
                </a:solidFill>
                <a:latin typeface="Liberation Sans" panose="020B0604020202020204" pitchFamily="34" charset="0"/>
              </a:rPr>
              <a:t> 研究支出</a:t>
            </a:r>
            <a:r>
              <a:rPr lang="en-US" sz="2200" b="0" i="1" u="sng" dirty="0">
                <a:solidFill>
                  <a:srgbClr val="FF0000"/>
                </a:solidFill>
                <a:latin typeface="Liberation Sans" panose="020B0604020202020204" pitchFamily="34" charset="0"/>
              </a:rPr>
              <a:t> </a:t>
            </a:r>
            <a:r>
              <a:rPr lang="en-US" sz="2200" b="0" dirty="0">
                <a:solidFill>
                  <a:schemeClr val="tx1"/>
                </a:solidFill>
                <a:latin typeface="Liberation Sans" panose="020B0604020202020204" pitchFamily="34" charset="0"/>
              </a:rPr>
              <a:t>and some </a:t>
            </a:r>
            <a:r>
              <a:rPr lang="en-US" sz="2200" b="0" i="1" u="sng" dirty="0">
                <a:solidFill>
                  <a:srgbClr val="FF0000"/>
                </a:solidFill>
                <a:latin typeface="Liberation Sans" panose="020B0604020202020204" pitchFamily="34" charset="0"/>
              </a:rPr>
              <a:t>development phase costs</a:t>
            </a:r>
            <a:r>
              <a:rPr lang="zh-CN" altLang="en-US" sz="2200" b="0" i="1" u="sng" dirty="0">
                <a:solidFill>
                  <a:srgbClr val="FF0000"/>
                </a:solidFill>
                <a:latin typeface="Liberation Sans" panose="020B0604020202020204" pitchFamily="34" charset="0"/>
              </a:rPr>
              <a:t> 开发支出</a:t>
            </a:r>
            <a:r>
              <a:rPr lang="en-US" sz="2200" b="0" dirty="0">
                <a:solidFill>
                  <a:schemeClr val="tx1"/>
                </a:solidFill>
                <a:latin typeface="Liberation Sans" panose="020B0604020202020204" pitchFamily="34" charset="0"/>
              </a:rPr>
              <a:t>. </a:t>
            </a:r>
          </a:p>
          <a:p>
            <a:pPr lvl="1" algn="l">
              <a:lnSpc>
                <a:spcPct val="125000"/>
              </a:lnSpc>
              <a:spcBef>
                <a:spcPts val="1200"/>
              </a:spcBef>
              <a:buClr>
                <a:srgbClr val="CC0000"/>
              </a:buClr>
              <a:buSzPct val="80000"/>
              <a:buFont typeface="Wingdings" pitchFamily="2" charset="2"/>
              <a:buChar char="u"/>
            </a:pPr>
            <a:r>
              <a:rPr lang="en-US" sz="2200" b="0" dirty="0">
                <a:solidFill>
                  <a:schemeClr val="tx1"/>
                </a:solidFill>
                <a:latin typeface="Liberation Sans" panose="020B0604020202020204" pitchFamily="34" charset="0"/>
              </a:rPr>
              <a:t>Certain development costs are capitalized once </a:t>
            </a:r>
            <a:r>
              <a:rPr lang="en-US" sz="2200" u="sng" dirty="0">
                <a:solidFill>
                  <a:schemeClr val="tx1"/>
                </a:solidFill>
                <a:latin typeface="Liberation Sans" panose="020B0604020202020204" pitchFamily="34" charset="0"/>
              </a:rPr>
              <a:t>economic viability criteria </a:t>
            </a:r>
            <a:r>
              <a:rPr lang="en-US" sz="2200" u="sng" dirty="0" err="1">
                <a:solidFill>
                  <a:schemeClr val="tx1"/>
                </a:solidFill>
                <a:latin typeface="Liberation Sans" panose="020B0604020202020204" pitchFamily="34" charset="0"/>
              </a:rPr>
              <a:t>经济可行性</a:t>
            </a:r>
            <a:r>
              <a:rPr lang="zh-CN" altLang="en-US" sz="2200" u="sng" dirty="0">
                <a:solidFill>
                  <a:schemeClr val="tx1"/>
                </a:solidFill>
                <a:latin typeface="Liberation Sans" panose="020B0604020202020204" pitchFamily="34" charset="0"/>
              </a:rPr>
              <a:t> </a:t>
            </a:r>
            <a:r>
              <a:rPr lang="en-US" sz="2200" b="0" dirty="0">
                <a:solidFill>
                  <a:schemeClr val="tx1"/>
                </a:solidFill>
                <a:latin typeface="Liberation Sans" panose="020B0604020202020204" pitchFamily="34" charset="0"/>
              </a:rPr>
              <a:t>are met. </a:t>
            </a:r>
          </a:p>
          <a:p>
            <a:pPr lvl="1" algn="l">
              <a:lnSpc>
                <a:spcPct val="125000"/>
              </a:lnSpc>
              <a:spcBef>
                <a:spcPts val="1200"/>
              </a:spcBef>
              <a:buClr>
                <a:srgbClr val="CC0000"/>
              </a:buClr>
              <a:buSzPct val="80000"/>
              <a:buFont typeface="Wingdings" pitchFamily="2" charset="2"/>
              <a:buChar char="u"/>
            </a:pPr>
            <a:r>
              <a:rPr lang="en-US" sz="2200" dirty="0">
                <a:solidFill>
                  <a:schemeClr val="tx1"/>
                </a:solidFill>
                <a:latin typeface="Liberation Sans" panose="020B0604020202020204" pitchFamily="34" charset="0"/>
              </a:rPr>
              <a:t>IFRS</a:t>
            </a:r>
            <a:r>
              <a:rPr lang="en-US" sz="2200" b="0" dirty="0">
                <a:solidFill>
                  <a:schemeClr val="tx1"/>
                </a:solidFill>
                <a:latin typeface="Liberation Sans" panose="020B0604020202020204" pitchFamily="34" charset="0"/>
              </a:rPr>
              <a:t> identifies several specific criteria that must be met before development costs are capitalized.</a:t>
            </a:r>
            <a:endParaRPr lang="en-US" altLang="en-US" sz="2200" b="0" dirty="0">
              <a:solidFill>
                <a:schemeClr val="tx1"/>
              </a:solidFill>
              <a:latin typeface="Liberation Sans" panose="020B0604020202020204" pitchFamily="34" charset="0"/>
            </a:endParaRPr>
          </a:p>
        </p:txBody>
      </p:sp>
      <p:sp>
        <p:nvSpPr>
          <p:cNvPr id="10" name="Text Box 3"/>
          <p:cNvSpPr txBox="1">
            <a:spLocks noChangeArrowheads="1"/>
          </p:cNvSpPr>
          <p:nvPr/>
        </p:nvSpPr>
        <p:spPr bwMode="auto">
          <a:xfrm>
            <a:off x="8153400" y="6369050"/>
            <a:ext cx="8382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8" name="Rectangle 7"/>
          <p:cNvSpPr>
            <a:spLocks noChangeArrowheads="1"/>
          </p:cNvSpPr>
          <p:nvPr/>
        </p:nvSpPr>
        <p:spPr bwMode="auto">
          <a:xfrm>
            <a:off x="609600" y="381000"/>
            <a:ext cx="76200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3200" dirty="0">
                <a:solidFill>
                  <a:srgbClr val="CC0000"/>
                </a:solidFill>
                <a:latin typeface="Liberation Sans" panose="020B0604020202020204" pitchFamily="34" charset="0"/>
              </a:rPr>
              <a:t>Valuation</a:t>
            </a:r>
            <a:r>
              <a:rPr lang="zh-CN" altLang="en-US" sz="3200" dirty="0">
                <a:solidFill>
                  <a:srgbClr val="CC0000"/>
                </a:solidFill>
                <a:latin typeface="Liberation Sans" panose="020B0604020202020204" pitchFamily="34" charset="0"/>
              </a:rPr>
              <a:t> 计价</a:t>
            </a:r>
            <a:endParaRPr lang="en-US" altLang="en-US" sz="3200" dirty="0">
              <a:solidFill>
                <a:srgbClr val="CC0000"/>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3.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 val="MultipleChoice"/>
  <p:tag name="PROBLEMSCORE" val="1"/>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spDef>
    <a:ln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itsz">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itsz" id="{F02FF392-DBFF-47A6-8723-A54652F187A4}" vid="{58E87B9C-AD53-42B3-BF8A-6F45B167C92F}"/>
    </a:ext>
  </a:extLst>
</a:theme>
</file>

<file path=ppt/theme/theme3.xml><?xml version="1.0" encoding="utf-8"?>
<a:theme xmlns:a="http://schemas.openxmlformats.org/drawingml/2006/main" name="1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spDef>
    <a:ln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22003</TotalTime>
  <Pages>43</Pages>
  <Words>7767</Words>
  <Application>Microsoft Macintosh PowerPoint</Application>
  <PresentationFormat>On-screen Show (4:3)</PresentationFormat>
  <Paragraphs>681</Paragraphs>
  <Slides>73</Slides>
  <Notes>51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73</vt:i4>
      </vt:variant>
    </vt:vector>
  </HeadingPairs>
  <TitlesOfParts>
    <vt:vector size="87" baseType="lpstr">
      <vt:lpstr>Liberation Sans</vt:lpstr>
      <vt:lpstr>Microsoft Yahei</vt:lpstr>
      <vt:lpstr>思源黑体 CN Bold</vt:lpstr>
      <vt:lpstr>思源黑体 CN Light</vt:lpstr>
      <vt:lpstr>思源黑体 CN Regular</vt:lpstr>
      <vt:lpstr>Arial</vt:lpstr>
      <vt:lpstr>Calibri</vt:lpstr>
      <vt:lpstr>Comic Sans MS</vt:lpstr>
      <vt:lpstr>Helvetica</vt:lpstr>
      <vt:lpstr>Symbol</vt:lpstr>
      <vt:lpstr>Wingdings</vt:lpstr>
      <vt:lpstr>movnglnc</vt:lpstr>
      <vt:lpstr>hitsz</vt:lpstr>
      <vt:lpstr>1_movnglnc</vt:lpstr>
      <vt:lpstr>PowerPoint Presentation</vt:lpstr>
      <vt:lpstr>LEARNING OBJECTIVES</vt:lpstr>
      <vt:lpstr>PowerPoint Presentation</vt:lpstr>
      <vt:lpstr>R&amp;D spending 研发支出</vt:lpstr>
      <vt:lpstr>Patent applications 专利申请</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Jack Qiang</cp:lastModifiedBy>
  <cp:revision>2737</cp:revision>
  <cp:lastPrinted>1999-09-16T17:08:20Z</cp:lastPrinted>
  <dcterms:created xsi:type="dcterms:W3CDTF">1997-03-28T18:03:02Z</dcterms:created>
  <dcterms:modified xsi:type="dcterms:W3CDTF">2024-10-16T05:54:25Z</dcterms:modified>
</cp:coreProperties>
</file>